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66FF33"/>
    <a:srgbClr val="669900"/>
    <a:srgbClr val="A5002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70" autoAdjust="0"/>
    <p:restoredTop sz="94660"/>
  </p:normalViewPr>
  <p:slideViewPr>
    <p:cSldViewPr snapToGrid="0">
      <p:cViewPr varScale="1">
        <p:scale>
          <a:sx n="89" d="100"/>
          <a:sy n="89" d="100"/>
        </p:scale>
        <p:origin x="96" y="5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169033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1127190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353366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4200737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ערוך סגנונות טקסט של תבנית בסיס</a:t>
            </a:r>
          </a:p>
        </p:txBody>
      </p:sp>
      <p:sp>
        <p:nvSpPr>
          <p:cNvPr id="4" name="מציין מיקום של תאריך 3"/>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400116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1695761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177161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4220574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43283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2312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ערוך סגנונות טקסט של תבנית בסיס</a:t>
            </a:r>
          </a:p>
        </p:txBody>
      </p:sp>
      <p:sp>
        <p:nvSpPr>
          <p:cNvPr id="5" name="מציין מיקום של תאריך 4"/>
          <p:cNvSpPr>
            <a:spLocks noGrp="1"/>
          </p:cNvSpPr>
          <p:nvPr>
            <p:ph type="dt" sz="half" idx="10"/>
          </p:nvPr>
        </p:nvSpPr>
        <p:spPr/>
        <p:txBody>
          <a:bodyPr/>
          <a:lstStyle/>
          <a:p>
            <a:fld id="{CABCFAF8-D825-4E16-8804-196D3D9BB318}" type="datetimeFigureOut">
              <a:rPr lang="he-IL" smtClean="0"/>
              <a:t>ג'/כסלו/תשע"ח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002D31A3-18C1-4010-B256-9170B058E843}" type="slidenum">
              <a:rPr lang="he-IL" smtClean="0"/>
              <a:t>‹#›</a:t>
            </a:fld>
            <a:endParaRPr lang="he-IL"/>
          </a:p>
        </p:txBody>
      </p:sp>
    </p:spTree>
    <p:extLst>
      <p:ext uri="{BB962C8B-B14F-4D97-AF65-F5344CB8AC3E}">
        <p14:creationId xmlns:p14="http://schemas.microsoft.com/office/powerpoint/2010/main" val="155648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ABCFAF8-D825-4E16-8804-196D3D9BB318}" type="datetimeFigureOut">
              <a:rPr lang="he-IL" smtClean="0"/>
              <a:t>ג'/כסלו/תשע"ח</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02D31A3-18C1-4010-B256-9170B058E843}" type="slidenum">
              <a:rPr lang="he-IL" smtClean="0"/>
              <a:t>‹#›</a:t>
            </a:fld>
            <a:endParaRPr lang="he-IL"/>
          </a:p>
        </p:txBody>
      </p:sp>
    </p:spTree>
    <p:extLst>
      <p:ext uri="{BB962C8B-B14F-4D97-AF65-F5344CB8AC3E}">
        <p14:creationId xmlns:p14="http://schemas.microsoft.com/office/powerpoint/2010/main" val="187046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93797" y="3004198"/>
            <a:ext cx="10015671" cy="1015663"/>
          </a:xfrm>
          <a:prstGeom prst="rect">
            <a:avLst/>
          </a:prstGeom>
          <a:noFill/>
        </p:spPr>
        <p:txBody>
          <a:bodyPr wrap="square" rtlCol="1">
            <a:spAutoFit/>
          </a:bodyPr>
          <a:lstStyle/>
          <a:p>
            <a:pPr algn="ctr"/>
            <a:r>
              <a:rPr lang="he-IL" sz="6000" b="1" dirty="0" smtClean="0">
                <a:ln w="28575">
                  <a:solidFill>
                    <a:sysClr val="windowText" lastClr="000000"/>
                  </a:solidFill>
                </a:ln>
                <a:blipFill>
                  <a:blip r:embed="rId2"/>
                  <a:tile tx="0" ty="0" sx="100000" sy="100000" flip="none" algn="tl"/>
                </a:blipFill>
                <a:effectLst>
                  <a:outerShdw blurRad="38100" dist="38100" dir="2700000" algn="tl">
                    <a:srgbClr val="000000">
                      <a:alpha val="43137"/>
                    </a:srgbClr>
                  </a:outerShdw>
                </a:effectLst>
                <a:cs typeface="+mj-cs"/>
              </a:rPr>
              <a:t>"לא הרי השור כהרי המבעה"</a:t>
            </a:r>
            <a:endParaRPr lang="he-IL" sz="6000" b="1" dirty="0">
              <a:ln w="28575">
                <a:solidFill>
                  <a:sysClr val="windowText" lastClr="000000"/>
                </a:solidFill>
              </a:ln>
              <a:blipFill>
                <a:blip r:embed="rId2"/>
                <a:tile tx="0" ty="0" sx="100000" sy="100000" flip="none" algn="tl"/>
              </a:blipFill>
              <a:effectLst>
                <a:outerShdw blurRad="38100" dist="38100" dir="2700000" algn="tl">
                  <a:srgbClr val="000000">
                    <a:alpha val="43137"/>
                  </a:srgbClr>
                </a:outerShdw>
              </a:effectLst>
              <a:cs typeface="+mj-cs"/>
            </a:endParaRPr>
          </a:p>
        </p:txBody>
      </p:sp>
      <p:sp>
        <p:nvSpPr>
          <p:cNvPr id="5" name="TextBox 4"/>
          <p:cNvSpPr txBox="1"/>
          <p:nvPr/>
        </p:nvSpPr>
        <p:spPr>
          <a:xfrm>
            <a:off x="1538344" y="394615"/>
            <a:ext cx="9326578" cy="1754326"/>
          </a:xfrm>
          <a:prstGeom prst="rect">
            <a:avLst/>
          </a:prstGeom>
          <a:noFill/>
        </p:spPr>
        <p:txBody>
          <a:bodyPr wrap="square" rtlCol="1">
            <a:spAutoFit/>
          </a:bodyPr>
          <a:lstStyle/>
          <a:p>
            <a:pPr algn="ctr"/>
            <a:r>
              <a:rPr lang="he-IL" sz="3600" dirty="0" smtClean="0"/>
              <a:t>רב ושמואל חולקים בפירוש המילה "מבעה" במשנה</a:t>
            </a:r>
            <a:r>
              <a:rPr lang="en-US" sz="3600" dirty="0" smtClean="0"/>
              <a:t/>
            </a:r>
            <a:br>
              <a:rPr lang="en-US" sz="3600" dirty="0" smtClean="0"/>
            </a:br>
            <a:endParaRPr lang="he-IL" sz="3600" dirty="0" smtClean="0"/>
          </a:p>
          <a:p>
            <a:pPr algn="ctr"/>
            <a:r>
              <a:rPr lang="he-IL" sz="3600" dirty="0" smtClean="0"/>
              <a:t>כיצד הם יסבירו את המשך המשנה?</a:t>
            </a:r>
            <a:endParaRPr lang="he-IL" sz="3600" dirty="0"/>
          </a:p>
        </p:txBody>
      </p:sp>
    </p:spTree>
    <p:extLst>
      <p:ext uri="{BB962C8B-B14F-4D97-AF65-F5344CB8AC3E}">
        <p14:creationId xmlns:p14="http://schemas.microsoft.com/office/powerpoint/2010/main" val="378887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0" y="989703"/>
            <a:ext cx="11819282" cy="3786692"/>
          </a:xfrm>
        </p:spPr>
        <p:txBody>
          <a:bodyPr>
            <a:noAutofit/>
          </a:bodyPr>
          <a:lstStyle/>
          <a:p>
            <a:pPr marL="0" indent="0" algn="just">
              <a:buNone/>
            </a:pPr>
            <a:r>
              <a:rPr lang="he-IL" sz="4400" dirty="0" smtClean="0">
                <a:latin typeface="FrankRuehl "/>
                <a:cs typeface="FrankRuehl BT" pitchFamily="2" charset="-79"/>
              </a:rPr>
              <a:t>ולא </a:t>
            </a:r>
            <a:r>
              <a:rPr lang="he-IL" sz="4400" dirty="0">
                <a:latin typeface="FrankRuehl "/>
                <a:cs typeface="FrankRuehl BT" pitchFamily="2" charset="-79"/>
              </a:rPr>
              <a:t>ראי השן שאין כוונתו להזיק כראי הקרן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שכוונתו להזיק. ולאו ק"ו הוא? ומה שן שאין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כוונתו להזיק - חייב, קרן שכוונתו להזיק - לא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כ"ש</a:t>
            </a:r>
            <a:r>
              <a:rPr lang="he-IL" sz="4400" dirty="0" smtClean="0">
                <a:latin typeface="FrankRuehl "/>
                <a:cs typeface="FrankRuehl BT" pitchFamily="2" charset="-79"/>
              </a:rPr>
              <a:t>!? </a:t>
            </a:r>
            <a:r>
              <a:rPr lang="he-IL" sz="4400" dirty="0" err="1">
                <a:latin typeface="FrankRuehl "/>
                <a:cs typeface="FrankRuehl BT" pitchFamily="2" charset="-79"/>
              </a:rPr>
              <a:t>איצטריך</a:t>
            </a:r>
            <a:r>
              <a:rPr lang="he-IL" sz="4400" dirty="0">
                <a:latin typeface="FrankRuehl "/>
                <a:cs typeface="FrankRuehl BT" pitchFamily="2" charset="-79"/>
              </a:rPr>
              <a:t>, ס"ד </a:t>
            </a:r>
            <a:r>
              <a:rPr lang="he-IL" sz="4400" dirty="0" err="1">
                <a:latin typeface="FrankRuehl "/>
                <a:cs typeface="FrankRuehl BT" pitchFamily="2" charset="-79"/>
              </a:rPr>
              <a:t>אמינא</a:t>
            </a:r>
            <a:r>
              <a:rPr lang="he-IL" sz="4400" dirty="0">
                <a:latin typeface="FrankRuehl "/>
                <a:cs typeface="FrankRuehl BT" pitchFamily="2" charset="-79"/>
              </a:rPr>
              <a:t> מידי דהוה אעבד</a:t>
            </a:r>
            <a:r>
              <a:rPr lang="en-US" sz="4400" dirty="0">
                <a:latin typeface="FrankRuehl "/>
                <a:cs typeface="FrankRuehl BT" pitchFamily="2" charset="-79"/>
              </a:rPr>
              <a:t/>
            </a:r>
            <a:br>
              <a:rPr lang="en-US" sz="4400" dirty="0">
                <a:latin typeface="FrankRuehl "/>
                <a:cs typeface="FrankRuehl BT" pitchFamily="2" charset="-79"/>
              </a:rPr>
            </a:br>
            <a:r>
              <a:rPr lang="he-IL" sz="4400" dirty="0" smtClean="0">
                <a:latin typeface="FrankRuehl "/>
                <a:cs typeface="FrankRuehl BT" pitchFamily="2" charset="-79"/>
              </a:rPr>
              <a:t>ואמה</a:t>
            </a:r>
            <a:r>
              <a:rPr lang="he-IL" sz="4400" dirty="0">
                <a:latin typeface="FrankRuehl "/>
                <a:cs typeface="FrankRuehl BT" pitchFamily="2" charset="-79"/>
              </a:rPr>
              <a:t>, עבד ואמה לאו </a:t>
            </a:r>
            <a:r>
              <a:rPr lang="he-IL" sz="4400" dirty="0" smtClean="0">
                <a:latin typeface="FrankRuehl "/>
                <a:cs typeface="FrankRuehl BT" pitchFamily="2" charset="-79"/>
              </a:rPr>
              <a:t>אע"ג </a:t>
            </a:r>
            <a:r>
              <a:rPr lang="he-IL" sz="4400" dirty="0" err="1" smtClean="0">
                <a:latin typeface="FrankRuehl "/>
                <a:cs typeface="FrankRuehl BT" pitchFamily="2" charset="-79"/>
              </a:rPr>
              <a:t>דכוונתן</a:t>
            </a:r>
            <a:r>
              <a:rPr lang="he-IL" sz="4400" dirty="0" smtClean="0">
                <a:latin typeface="FrankRuehl "/>
                <a:cs typeface="FrankRuehl BT" pitchFamily="2" charset="-79"/>
              </a:rPr>
              <a:t> </a:t>
            </a:r>
            <a:r>
              <a:rPr lang="he-IL" sz="4400" dirty="0">
                <a:latin typeface="FrankRuehl "/>
                <a:cs typeface="FrankRuehl BT" pitchFamily="2" charset="-79"/>
              </a:rPr>
              <a:t>להזיק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err="1" smtClean="0">
                <a:latin typeface="FrankRuehl "/>
                <a:cs typeface="FrankRuehl BT" pitchFamily="2" charset="-79"/>
              </a:rPr>
              <a:t>אפ"ה</a:t>
            </a:r>
            <a:r>
              <a:rPr lang="he-IL" sz="4400" dirty="0">
                <a:latin typeface="FrankRuehl "/>
                <a:cs typeface="FrankRuehl BT" pitchFamily="2" charset="-79"/>
              </a:rPr>
              <a:t> </a:t>
            </a:r>
            <a:r>
              <a:rPr lang="he-IL" sz="4400" dirty="0" err="1" smtClean="0">
                <a:latin typeface="FrankRuehl "/>
                <a:cs typeface="FrankRuehl BT" pitchFamily="2" charset="-79"/>
              </a:rPr>
              <a:t>פטירי</a:t>
            </a:r>
            <a:r>
              <a:rPr lang="he-IL" sz="4400" dirty="0" smtClean="0">
                <a:latin typeface="FrankRuehl "/>
                <a:cs typeface="FrankRuehl BT" pitchFamily="2" charset="-79"/>
              </a:rPr>
              <a:t>, </a:t>
            </a:r>
            <a:r>
              <a:rPr lang="he-IL" sz="4400" dirty="0" err="1" smtClean="0">
                <a:latin typeface="FrankRuehl "/>
                <a:cs typeface="FrankRuehl BT" pitchFamily="2" charset="-79"/>
              </a:rPr>
              <a:t>ה"נ</a:t>
            </a:r>
            <a:r>
              <a:rPr lang="he-IL" sz="4400" dirty="0" smtClean="0">
                <a:latin typeface="FrankRuehl "/>
                <a:cs typeface="FrankRuehl BT" pitchFamily="2" charset="-79"/>
              </a:rPr>
              <a:t> לא שנא!</a:t>
            </a:r>
            <a:r>
              <a:rPr lang="he-IL" sz="4400" dirty="0" smtClean="0">
                <a:latin typeface="FrankRuehl "/>
                <a:cs typeface="FrankRuehl BT" pitchFamily="2" charset="-79"/>
              </a:rPr>
              <a:t> אמר רב אשי: אטו</a:t>
            </a:r>
            <a:r>
              <a:rPr lang="he-IL" sz="4400" dirty="0" smtClean="0">
                <a:latin typeface="FrankRuehl "/>
                <a:cs typeface="FrankRuehl BT" pitchFamily="2" charset="-79"/>
              </a:rPr>
              <a:t>  </a:t>
            </a:r>
            <a:r>
              <a:rPr lang="en-US" dirty="0">
                <a:latin typeface="FrankRuehl "/>
                <a:cs typeface="FrankRuehl BT" pitchFamily="2" charset="-79"/>
              </a:rPr>
              <a:t/>
            </a:r>
            <a:br>
              <a:rPr lang="en-US" dirty="0">
                <a:latin typeface="FrankRuehl "/>
                <a:cs typeface="FrankRuehl BT" pitchFamily="2" charset="-79"/>
              </a:rPr>
            </a:br>
            <a:endParaRPr lang="he-IL" sz="4800" dirty="0">
              <a:latin typeface="FrankRuehl "/>
              <a:cs typeface="FrankRuehl BT" pitchFamily="2" charset="-79"/>
            </a:endParaRPr>
          </a:p>
        </p:txBody>
      </p:sp>
      <p:sp>
        <p:nvSpPr>
          <p:cNvPr id="4" name="TextBox 3"/>
          <p:cNvSpPr txBox="1"/>
          <p:nvPr/>
        </p:nvSpPr>
        <p:spPr>
          <a:xfrm>
            <a:off x="228600" y="4590931"/>
            <a:ext cx="11819282" cy="2123658"/>
          </a:xfrm>
          <a:prstGeom prst="rect">
            <a:avLst/>
          </a:prstGeom>
          <a:noFill/>
        </p:spPr>
        <p:txBody>
          <a:bodyPr wrap="square" rtlCol="1">
            <a:spAutoFit/>
          </a:bodyPr>
          <a:lstStyle/>
          <a:p>
            <a:pPr algn="just"/>
            <a:r>
              <a:rPr lang="he-IL" sz="4400" dirty="0" smtClean="0">
                <a:latin typeface="FrankRuehl "/>
                <a:cs typeface="FrankRuehl BT" pitchFamily="2" charset="-79"/>
              </a:rPr>
              <a:t>עבד ואמה לאו טעמא רבה </a:t>
            </a:r>
            <a:r>
              <a:rPr lang="he-IL" sz="4400" dirty="0" err="1" smtClean="0">
                <a:latin typeface="FrankRuehl "/>
                <a:cs typeface="FrankRuehl BT" pitchFamily="2" charset="-79"/>
              </a:rPr>
              <a:t>אית</a:t>
            </a:r>
            <a:r>
              <a:rPr lang="he-IL" sz="4400" dirty="0" smtClean="0">
                <a:latin typeface="FrankRuehl "/>
                <a:cs typeface="FrankRuehl BT" pitchFamily="2" charset="-79"/>
              </a:rPr>
              <a:t> בהו? שמא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smtClean="0">
                <a:latin typeface="FrankRuehl "/>
                <a:cs typeface="FrankRuehl BT" pitchFamily="2" charset="-79"/>
              </a:rPr>
              <a:t>יקניטנו רבו וילך וידליק </a:t>
            </a:r>
            <a:r>
              <a:rPr lang="he-IL" sz="4400" dirty="0" err="1" smtClean="0">
                <a:latin typeface="FrankRuehl "/>
                <a:cs typeface="FrankRuehl BT" pitchFamily="2" charset="-79"/>
              </a:rPr>
              <a:t>גדישו</a:t>
            </a:r>
            <a:r>
              <a:rPr lang="he-IL" sz="4400" dirty="0" smtClean="0">
                <a:latin typeface="FrankRuehl "/>
                <a:cs typeface="FrankRuehl BT" pitchFamily="2" charset="-79"/>
              </a:rPr>
              <a:t> של </a:t>
            </a:r>
            <a:r>
              <a:rPr lang="he-IL" sz="4400" dirty="0" err="1" smtClean="0">
                <a:latin typeface="FrankRuehl "/>
                <a:cs typeface="FrankRuehl BT" pitchFamily="2" charset="-79"/>
              </a:rPr>
              <a:t>חבירו</a:t>
            </a:r>
            <a:r>
              <a:rPr lang="he-IL" sz="4400" dirty="0" smtClean="0">
                <a:latin typeface="FrankRuehl "/>
                <a:cs typeface="FrankRuehl BT" pitchFamily="2" charset="-79"/>
              </a:rPr>
              <a:t>,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smtClean="0">
                <a:latin typeface="FrankRuehl "/>
                <a:cs typeface="FrankRuehl BT" pitchFamily="2" charset="-79"/>
              </a:rPr>
              <a:t>ונמצא זה מחייב את רבו מאה מנה בכל יום! </a:t>
            </a:r>
            <a:endParaRPr lang="he-IL" sz="4400" dirty="0">
              <a:latin typeface="FrankRuehl "/>
              <a:cs typeface="FrankRuehl BT" pitchFamily="2" charset="-79"/>
            </a:endParaRPr>
          </a:p>
        </p:txBody>
      </p:sp>
      <p:sp>
        <p:nvSpPr>
          <p:cNvPr id="5" name="מלבן 4"/>
          <p:cNvSpPr/>
          <p:nvPr/>
        </p:nvSpPr>
        <p:spPr>
          <a:xfrm>
            <a:off x="8123410" y="-33186"/>
            <a:ext cx="3924472" cy="923330"/>
          </a:xfrm>
          <a:prstGeom prst="rect">
            <a:avLst/>
          </a:prstGeom>
          <a:noFill/>
        </p:spPr>
        <p:txBody>
          <a:bodyPr wrap="none" lIns="91440" tIns="45720" rIns="91440" bIns="45720">
            <a:spAutoFit/>
          </a:bodyPr>
          <a:lstStyle/>
          <a:p>
            <a:pPr algn="ctr"/>
            <a:r>
              <a:rPr lang="he-IL" sz="5400" b="0" cap="none" spc="0" dirty="0" smtClean="0">
                <a:ln w="0">
                  <a:solidFill>
                    <a:sysClr val="windowText" lastClr="000000"/>
                  </a:solidFill>
                </a:ln>
                <a:solidFill>
                  <a:srgbClr val="FF0000"/>
                </a:solidFill>
                <a:effectLst>
                  <a:outerShdw blurRad="38100" dist="19050" dir="2700000" algn="tl" rotWithShape="0">
                    <a:schemeClr val="dk1">
                      <a:alpha val="40000"/>
                    </a:schemeClr>
                  </a:outerShdw>
                </a:effectLst>
              </a:rPr>
              <a:t>מקשה הגמרא</a:t>
            </a:r>
            <a:endParaRPr lang="he-IL" sz="5400" b="0" cap="none" spc="0" dirty="0">
              <a:ln w="0">
                <a:solidFill>
                  <a:sysClr val="windowText" lastClr="000000"/>
                </a:solidFill>
              </a:ln>
              <a:solidFill>
                <a:srgbClr val="FF0000"/>
              </a:solidFill>
              <a:effectLst>
                <a:outerShdw blurRad="38100" dist="19050" dir="2700000" algn="tl" rotWithShape="0">
                  <a:schemeClr val="dk1">
                    <a:alpha val="40000"/>
                  </a:schemeClr>
                </a:outerShdw>
              </a:effectLst>
            </a:endParaRPr>
          </a:p>
        </p:txBody>
      </p:sp>
      <p:grpSp>
        <p:nvGrpSpPr>
          <p:cNvPr id="9" name="קבוצה 8"/>
          <p:cNvGrpSpPr/>
          <p:nvPr/>
        </p:nvGrpSpPr>
        <p:grpSpPr>
          <a:xfrm>
            <a:off x="228600" y="3980329"/>
            <a:ext cx="11819282" cy="1406667"/>
            <a:chOff x="228600" y="3980329"/>
            <a:chExt cx="11819282" cy="1406667"/>
          </a:xfrm>
        </p:grpSpPr>
        <p:sp>
          <p:nvSpPr>
            <p:cNvPr id="8" name="מלבן 7"/>
            <p:cNvSpPr/>
            <p:nvPr/>
          </p:nvSpPr>
          <p:spPr>
            <a:xfrm>
              <a:off x="228600" y="3980329"/>
              <a:ext cx="4827494" cy="69924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66FF33"/>
                </a:solidFill>
              </a:endParaRPr>
            </a:p>
          </p:txBody>
        </p:sp>
        <p:sp>
          <p:nvSpPr>
            <p:cNvPr id="23" name="מלבן 22"/>
            <p:cNvSpPr/>
            <p:nvPr/>
          </p:nvSpPr>
          <p:spPr>
            <a:xfrm>
              <a:off x="1731981" y="4679575"/>
              <a:ext cx="10315901" cy="707421"/>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66FF33"/>
                </a:solidFill>
              </a:endParaRPr>
            </a:p>
          </p:txBody>
        </p:sp>
      </p:grpSp>
      <p:grpSp>
        <p:nvGrpSpPr>
          <p:cNvPr id="24" name="קבוצה 23"/>
          <p:cNvGrpSpPr/>
          <p:nvPr/>
        </p:nvGrpSpPr>
        <p:grpSpPr>
          <a:xfrm>
            <a:off x="228600" y="4682314"/>
            <a:ext cx="11819283" cy="2100172"/>
            <a:chOff x="228600" y="3980329"/>
            <a:chExt cx="11819283" cy="2100172"/>
          </a:xfrm>
        </p:grpSpPr>
        <p:sp>
          <p:nvSpPr>
            <p:cNvPr id="25" name="מלבן 24"/>
            <p:cNvSpPr/>
            <p:nvPr/>
          </p:nvSpPr>
          <p:spPr>
            <a:xfrm>
              <a:off x="228600" y="3980329"/>
              <a:ext cx="1417320" cy="699247"/>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66FF33"/>
                </a:solidFill>
              </a:endParaRPr>
            </a:p>
          </p:txBody>
        </p:sp>
        <p:sp>
          <p:nvSpPr>
            <p:cNvPr id="26" name="מלבן 25"/>
            <p:cNvSpPr/>
            <p:nvPr/>
          </p:nvSpPr>
          <p:spPr>
            <a:xfrm>
              <a:off x="228601" y="4679575"/>
              <a:ext cx="11819282" cy="707421"/>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66FF33"/>
                </a:solidFill>
              </a:endParaRPr>
            </a:p>
          </p:txBody>
        </p:sp>
        <p:sp>
          <p:nvSpPr>
            <p:cNvPr id="27" name="מלבן 26"/>
            <p:cNvSpPr/>
            <p:nvPr/>
          </p:nvSpPr>
          <p:spPr>
            <a:xfrm>
              <a:off x="3205778" y="5373080"/>
              <a:ext cx="8842104" cy="707421"/>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66FF33"/>
                </a:solidFill>
              </a:endParaRPr>
            </a:p>
          </p:txBody>
        </p:sp>
      </p:grpSp>
    </p:spTree>
    <p:extLst>
      <p:ext uri="{BB962C8B-B14F-4D97-AF65-F5344CB8AC3E}">
        <p14:creationId xmlns:p14="http://schemas.microsoft.com/office/powerpoint/2010/main" val="2144264765"/>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49061" b="89461" l="6052" r="72815">
                        <a14:foregroundMark x1="53698" y1="64749" x2="53698" y2="64749"/>
                        <a14:foregroundMark x1="53987" y1="62386" x2="53987" y2="62386"/>
                        <a14:foregroundMark x1="56964" y1="66323" x2="56964" y2="66323"/>
                        <a14:foregroundMark x1="57349" y1="65960" x2="57349" y2="65960"/>
                        <a14:foregroundMark x1="41306" y1="54573" x2="41306" y2="54573"/>
                        <a14:foregroundMark x1="40250" y1="53604" x2="40250" y2="53604"/>
                        <a14:foregroundMark x1="38905" y1="53119" x2="38905" y2="53119"/>
                        <a14:foregroundMark x1="38713" y1="52635" x2="38713" y2="52635"/>
                        <a14:foregroundMark x1="34006" y1="53301" x2="34006" y2="53301"/>
                        <a14:foregroundMark x1="35159" y1="54391" x2="35159" y2="54391"/>
                        <a14:foregroundMark x1="35639" y1="54149" x2="35639" y2="54149"/>
                        <a14:foregroundMark x1="34870" y1="52332" x2="34870" y2="52332"/>
                        <a14:foregroundMark x1="34774" y1="51423" x2="34774" y2="51423"/>
                        <a14:foregroundMark x1="41787" y1="51242" x2="41787" y2="51242"/>
                        <a14:foregroundMark x1="43996" y1="51423" x2="43996" y2="51423"/>
                        <a14:foregroundMark x1="44957" y1="51423" x2="44957" y2="51423"/>
                        <a14:foregroundMark x1="48031" y1="51545" x2="48031" y2="51545"/>
                        <a14:foregroundMark x1="44957" y1="52756" x2="44957" y2="52756"/>
                        <a14:foregroundMark x1="42363" y1="53604" x2="42363" y2="53604"/>
                        <a14:foregroundMark x1="43132" y1="53119" x2="43132" y2="53119"/>
                        <a14:foregroundMark x1="33237" y1="50999" x2="33237" y2="50999"/>
                        <a14:foregroundMark x1="34006" y1="50636" x2="34006" y2="50636"/>
                        <a14:foregroundMark x1="33333" y1="50636" x2="33333" y2="50636"/>
                        <a14:foregroundMark x1="17963" y1="68383" x2="17963" y2="68383"/>
                        <a14:foregroundMark x1="17483" y1="67656" x2="17483" y2="67656"/>
                        <a14:foregroundMark x1="16234" y1="68988" x2="16234" y2="68988"/>
                        <a14:foregroundMark x1="16042" y1="70382" x2="16042" y2="70382"/>
                        <a14:foregroundMark x1="15658" y1="71775" x2="15658" y2="71775"/>
                        <a14:foregroundMark x1="15370" y1="72865" x2="15370" y2="72865"/>
                        <a14:foregroundMark x1="14505" y1="73834" x2="14505" y2="73834"/>
                        <a14:foregroundMark x1="8261" y1="74803" x2="8261" y2="74803"/>
                        <a14:foregroundMark x1="8069" y1="72502" x2="8069" y2="72199"/>
                        <a14:foregroundMark x1="7877" y1="70866" x2="7877" y2="70866"/>
                        <a14:foregroundMark x1="8838" y1="71532" x2="8838" y2="71532"/>
                        <a14:foregroundMark x1="7493" y1="72865" x2="7493" y2="72865"/>
                        <a14:foregroundMark x1="7301" y1="74924" x2="7301" y2="74924"/>
                        <a14:foregroundMark x1="6436" y1="70503" x2="6436" y2="70503"/>
                        <a14:foregroundMark x1="6916" y1="72320" x2="6916" y2="72320"/>
                        <a14:foregroundMark x1="6052" y1="70442" x2="6052" y2="70442"/>
                        <a14:foregroundMark x1="6628" y1="68807" x2="6628" y2="68807"/>
                        <a14:foregroundMark x1="7781" y1="69655" x2="7781" y2="69655"/>
                        <a14:foregroundMark x1="7589" y1="68928" x2="7589" y2="68928"/>
                        <a14:foregroundMark x1="8838" y1="68686" x2="9414" y2="68504"/>
                        <a14:foregroundMark x1="14217" y1="80012" x2="14217" y2="80012"/>
                        <a14:foregroundMark x1="13160" y1="79528" x2="13160" y2="79528"/>
                        <a14:foregroundMark x1="12104" y1="80073" x2="11816" y2="80315"/>
                        <a14:foregroundMark x1="11816" y1="80981" x2="11816" y2="80981"/>
                        <a14:foregroundMark x1="11720" y1="82011" x2="11720" y2="82011"/>
                        <a14:foregroundMark x1="12296" y1="82738" x2="13833" y2="82859"/>
                        <a14:foregroundMark x1="14986" y1="82919" x2="24880" y2="84373"/>
                        <a14:foregroundMark x1="23343" y1="84191" x2="29779" y2="83646"/>
                        <a14:foregroundMark x1="36311" y1="84252" x2="43132" y2="84434"/>
                        <a14:foregroundMark x1="38040" y1="84373" x2="46110" y2="83646"/>
                        <a14:foregroundMark x1="43804" y1="84070" x2="50144" y2="83041"/>
                        <a14:foregroundMark x1="48607" y1="83343" x2="55427" y2="82132"/>
                        <a14:foregroundMark x1="64073" y1="76802" x2="66859" y2="81042"/>
                        <a14:foregroundMark x1="67243" y1="78619" x2="67723" y2="83041"/>
                        <a14:foregroundMark x1="65994" y1="83283" x2="61960" y2="83889"/>
                        <a14:foregroundMark x1="56004" y1="66626" x2="60231" y2="71896"/>
                        <a14:foregroundMark x1="57829" y1="66626" x2="59078" y2="69534"/>
                        <a14:foregroundMark x1="44765" y1="52635" x2="53122" y2="49727"/>
                        <a14:foregroundMark x1="32085" y1="53786" x2="31892" y2="49061"/>
                        <a14:foregroundMark x1="34294" y1="50212" x2="39577" y2="49909"/>
                        <a14:foregroundMark x1="33525" y1="49546" x2="41787" y2="49061"/>
                        <a14:foregroundMark x1="43708" y1="49727" x2="48223" y2="49122"/>
                        <a14:foregroundMark x1="51009" y1="85221" x2="38329" y2="86493"/>
                        <a14:foregroundMark x1="39385" y1="87402" x2="8261" y2="83465"/>
                        <a14:foregroundMark x1="7301" y1="75772" x2="7877" y2="82919"/>
                        <a14:foregroundMark x1="59366" y1="67050" x2="72526" y2="80012"/>
                        <a14:foregroundMark x1="65610" y1="87644" x2="72526" y2="80254"/>
                      </a14:backgroundRemoval>
                    </a14:imgEffect>
                  </a14:imgLayer>
                </a14:imgProps>
              </a:ext>
              <a:ext uri="{28A0092B-C50C-407E-A947-70E740481C1C}">
                <a14:useLocalDpi xmlns:a14="http://schemas.microsoft.com/office/drawing/2010/main" val="0"/>
              </a:ext>
            </a:extLst>
          </a:blip>
          <a:srcRect l="5053" t="49100" r="24791" b="10117"/>
          <a:stretch/>
        </p:blipFill>
        <p:spPr>
          <a:xfrm>
            <a:off x="10757" y="846574"/>
            <a:ext cx="5335793" cy="4919526"/>
          </a:xfrm>
          <a:prstGeom prst="rect">
            <a:avLst/>
          </a:prstGeom>
        </p:spPr>
      </p:pic>
      <p:grpSp>
        <p:nvGrpSpPr>
          <p:cNvPr id="7" name="קבוצה 6"/>
          <p:cNvGrpSpPr/>
          <p:nvPr/>
        </p:nvGrpSpPr>
        <p:grpSpPr>
          <a:xfrm>
            <a:off x="3545226" y="1549100"/>
            <a:ext cx="2973908" cy="1409252"/>
            <a:chOff x="4212200" y="1484555"/>
            <a:chExt cx="2973908" cy="1409252"/>
          </a:xfrm>
        </p:grpSpPr>
        <p:sp>
          <p:nvSpPr>
            <p:cNvPr id="5" name="הסבר ענן 4"/>
            <p:cNvSpPr/>
            <p:nvPr/>
          </p:nvSpPr>
          <p:spPr>
            <a:xfrm>
              <a:off x="4442908" y="1484555"/>
              <a:ext cx="2743200" cy="1409252"/>
            </a:xfrm>
            <a:prstGeom prst="cloudCallout">
              <a:avLst>
                <a:gd name="adj1" fmla="val -44362"/>
                <a:gd name="adj2" fmla="val 6708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212200" y="1673057"/>
              <a:ext cx="2840019" cy="830997"/>
            </a:xfrm>
            <a:prstGeom prst="rect">
              <a:avLst/>
            </a:prstGeom>
            <a:noFill/>
          </p:spPr>
          <p:txBody>
            <a:bodyPr wrap="square" rtlCol="1">
              <a:spAutoFit/>
            </a:bodyPr>
            <a:lstStyle/>
            <a:p>
              <a:r>
                <a:rPr lang="he-IL" sz="2400" b="1" dirty="0" smtClean="0">
                  <a:cs typeface="+mj-cs"/>
                </a:rPr>
                <a:t>אני מזיק בכוונה</a:t>
              </a:r>
              <a:r>
                <a:rPr lang="en-US" sz="2400" b="1" dirty="0" smtClean="0">
                  <a:cs typeface="+mj-cs"/>
                </a:rPr>
                <a:t/>
              </a:r>
              <a:br>
                <a:rPr lang="en-US" sz="2400" b="1" dirty="0" smtClean="0">
                  <a:cs typeface="+mj-cs"/>
                </a:rPr>
              </a:br>
              <a:r>
                <a:rPr lang="he-IL" sz="2400" b="1" dirty="0" smtClean="0">
                  <a:cs typeface="+mj-cs"/>
                </a:rPr>
                <a:t>כדי להזיק לאדון שלי!</a:t>
              </a:r>
              <a:endParaRPr lang="he-IL" sz="2400" b="1" dirty="0">
                <a:cs typeface="+mj-cs"/>
              </a:endParaRPr>
            </a:p>
          </p:txBody>
        </p:sp>
      </p:grpSp>
      <p:sp>
        <p:nvSpPr>
          <p:cNvPr id="8" name="מלבן 7"/>
          <p:cNvSpPr/>
          <p:nvPr/>
        </p:nvSpPr>
        <p:spPr>
          <a:xfrm>
            <a:off x="700015" y="5502134"/>
            <a:ext cx="3693640" cy="923330"/>
          </a:xfrm>
          <a:prstGeom prst="rect">
            <a:avLst/>
          </a:prstGeom>
          <a:solidFill>
            <a:schemeClr val="tx1"/>
          </a:solidFill>
        </p:spPr>
        <p:txBody>
          <a:bodyPr wrap="none" lIns="91440" tIns="45720" rIns="91440" bIns="45720">
            <a:spAutoFit/>
          </a:bodyPr>
          <a:lstStyle/>
          <a:p>
            <a:pPr algn="ctr"/>
            <a:r>
              <a:rPr lang="he-IL" sz="5400" b="1" cap="none" spc="0" dirty="0" smtClean="0">
                <a:ln w="22225">
                  <a:solidFill>
                    <a:schemeClr val="tx1"/>
                  </a:solidFill>
                  <a:prstDash val="solid"/>
                </a:ln>
                <a:solidFill>
                  <a:srgbClr val="66FF33"/>
                </a:solidFill>
                <a:effectLst/>
              </a:rPr>
              <a:t>לכן אני פטור</a:t>
            </a:r>
            <a:endParaRPr lang="he-IL" sz="5400" b="1" cap="none" spc="0" dirty="0">
              <a:ln w="22225">
                <a:solidFill>
                  <a:schemeClr val="tx1"/>
                </a:solidFill>
                <a:prstDash val="solid"/>
              </a:ln>
              <a:solidFill>
                <a:srgbClr val="66FF33"/>
              </a:solidFill>
              <a:effectLst/>
            </a:endParaRPr>
          </a:p>
        </p:txBody>
      </p:sp>
      <p:pic>
        <p:nvPicPr>
          <p:cNvPr id="10" name="תמונה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883"/>
          <a:stretch/>
        </p:blipFill>
        <p:spPr>
          <a:xfrm>
            <a:off x="7819244" y="2253725"/>
            <a:ext cx="4114264" cy="2926080"/>
          </a:xfrm>
          <a:prstGeom prst="rect">
            <a:avLst/>
          </a:prstGeom>
        </p:spPr>
      </p:pic>
      <p:sp>
        <p:nvSpPr>
          <p:cNvPr id="11" name="מלבן 10"/>
          <p:cNvSpPr/>
          <p:nvPr/>
        </p:nvSpPr>
        <p:spPr>
          <a:xfrm>
            <a:off x="9182115" y="5502134"/>
            <a:ext cx="1388522" cy="923330"/>
          </a:xfrm>
          <a:prstGeom prst="rect">
            <a:avLst/>
          </a:prstGeom>
          <a:noFill/>
        </p:spPr>
        <p:txBody>
          <a:bodyPr wrap="none" lIns="91440" tIns="45720" rIns="91440" bIns="45720">
            <a:spAutoFit/>
          </a:bodyPr>
          <a:lstStyle/>
          <a:p>
            <a:pPr algn="ctr"/>
            <a:r>
              <a:rPr lang="he-IL" sz="5400" b="1" cap="none" spc="0" dirty="0" smtClean="0">
                <a:ln w="22225">
                  <a:solidFill>
                    <a:schemeClr val="tx1"/>
                  </a:solidFill>
                  <a:prstDash val="solid"/>
                </a:ln>
                <a:solidFill>
                  <a:srgbClr val="FF5050"/>
                </a:solidFill>
                <a:effectLst/>
              </a:rPr>
              <a:t>חייב</a:t>
            </a:r>
            <a:endParaRPr lang="he-IL" sz="5400" b="1" cap="none" spc="0" dirty="0">
              <a:ln w="22225">
                <a:solidFill>
                  <a:schemeClr val="tx1"/>
                </a:solidFill>
                <a:prstDash val="solid"/>
              </a:ln>
              <a:solidFill>
                <a:srgbClr val="FF5050"/>
              </a:solidFill>
              <a:effectLst/>
            </a:endParaRPr>
          </a:p>
        </p:txBody>
      </p:sp>
      <p:sp>
        <p:nvSpPr>
          <p:cNvPr id="2" name="לא שווה 1"/>
          <p:cNvSpPr/>
          <p:nvPr/>
        </p:nvSpPr>
        <p:spPr>
          <a:xfrm>
            <a:off x="5061473" y="2812465"/>
            <a:ext cx="2915322" cy="1753496"/>
          </a:xfrm>
          <a:prstGeom prst="mathNotEqual">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Tree>
    <p:extLst>
      <p:ext uri="{BB962C8B-B14F-4D97-AF65-F5344CB8AC3E}">
        <p14:creationId xmlns:p14="http://schemas.microsoft.com/office/powerpoint/2010/main" val="290546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1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0407" y="0"/>
            <a:ext cx="5455840" cy="6858000"/>
          </a:xfrm>
          <a:prstGeom prst="rect">
            <a:avLst/>
          </a:prstGeom>
        </p:spPr>
      </p:pic>
      <p:grpSp>
        <p:nvGrpSpPr>
          <p:cNvPr id="12" name="קבוצה 11"/>
          <p:cNvGrpSpPr/>
          <p:nvPr/>
        </p:nvGrpSpPr>
        <p:grpSpPr>
          <a:xfrm>
            <a:off x="8203963" y="5691591"/>
            <a:ext cx="1677456" cy="247828"/>
            <a:chOff x="8203963" y="5691591"/>
            <a:chExt cx="1677456" cy="247828"/>
          </a:xfrm>
        </p:grpSpPr>
        <p:sp>
          <p:nvSpPr>
            <p:cNvPr id="6" name="מלבן 5"/>
            <p:cNvSpPr/>
            <p:nvPr/>
          </p:nvSpPr>
          <p:spPr>
            <a:xfrm>
              <a:off x="8203963" y="5691591"/>
              <a:ext cx="1145136" cy="24782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9349099" y="5819961"/>
              <a:ext cx="532320" cy="119458"/>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07" y="68366"/>
            <a:ext cx="5259202" cy="6858000"/>
          </a:xfrm>
          <a:prstGeom prst="rect">
            <a:avLst/>
          </a:prstGeom>
        </p:spPr>
      </p:pic>
      <p:grpSp>
        <p:nvGrpSpPr>
          <p:cNvPr id="13" name="קבוצה 12"/>
          <p:cNvGrpSpPr/>
          <p:nvPr/>
        </p:nvGrpSpPr>
        <p:grpSpPr>
          <a:xfrm>
            <a:off x="2517058" y="816077"/>
            <a:ext cx="1651819" cy="1494504"/>
            <a:chOff x="2517058" y="816077"/>
            <a:chExt cx="1651819" cy="1494504"/>
          </a:xfrm>
        </p:grpSpPr>
        <p:sp>
          <p:nvSpPr>
            <p:cNvPr id="9" name="מלבן 8"/>
            <p:cNvSpPr/>
            <p:nvPr/>
          </p:nvSpPr>
          <p:spPr>
            <a:xfrm>
              <a:off x="2517058" y="816077"/>
              <a:ext cx="1651819" cy="1396181"/>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3873910" y="2212258"/>
              <a:ext cx="294967" cy="98323"/>
            </a:xfrm>
            <a:prstGeom prst="rect">
              <a:avLst/>
            </a:prstGeom>
            <a:solidFill>
              <a:srgbClr val="FFFF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142557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62080" y="1917728"/>
            <a:ext cx="11562347" cy="2189748"/>
          </a:xfrm>
        </p:spPr>
        <p:txBody>
          <a:bodyPr>
            <a:noAutofit/>
          </a:bodyPr>
          <a:lstStyle/>
          <a:p>
            <a:pPr marL="0" indent="0" algn="just">
              <a:buNone/>
            </a:pPr>
            <a:r>
              <a:rPr lang="he-IL" sz="4800" dirty="0" smtClean="0">
                <a:latin typeface="FrankRuehl "/>
                <a:cs typeface="FrankRuehl BT" pitchFamily="2" charset="-79"/>
              </a:rPr>
              <a:t>                     אמר </a:t>
            </a:r>
            <a:r>
              <a:rPr lang="he-IL" sz="4800" dirty="0">
                <a:latin typeface="FrankRuehl "/>
                <a:cs typeface="FrankRuehl BT" pitchFamily="2" charset="-79"/>
              </a:rPr>
              <a:t>רב יהודה: תנא שור לקרנו </a:t>
            </a:r>
            <a:r>
              <a:rPr lang="he-IL" sz="4800" dirty="0" smtClean="0">
                <a:latin typeface="FrankRuehl "/>
                <a:cs typeface="FrankRuehl BT" pitchFamily="2" charset="-79"/>
              </a:rPr>
              <a:t>                                                    ומבעה </a:t>
            </a:r>
            <a:r>
              <a:rPr lang="he-IL" sz="4800" dirty="0">
                <a:latin typeface="FrankRuehl "/>
                <a:cs typeface="FrankRuehl BT" pitchFamily="2" charset="-79"/>
              </a:rPr>
              <a:t>לשינו, והכי </a:t>
            </a:r>
            <a:r>
              <a:rPr lang="he-IL" sz="4800" dirty="0" err="1">
                <a:latin typeface="FrankRuehl "/>
                <a:cs typeface="FrankRuehl BT" pitchFamily="2" charset="-79"/>
              </a:rPr>
              <a:t>קאמר</a:t>
            </a:r>
            <a:r>
              <a:rPr lang="he-IL" sz="4800" dirty="0">
                <a:latin typeface="FrankRuehl "/>
                <a:cs typeface="FrankRuehl BT" pitchFamily="2" charset="-79"/>
              </a:rPr>
              <a:t>: לא ראי הקרן שאין </a:t>
            </a:r>
            <a:r>
              <a:rPr lang="he-IL" sz="4800" dirty="0" smtClean="0">
                <a:latin typeface="FrankRuehl "/>
                <a:cs typeface="FrankRuehl BT" pitchFamily="2" charset="-79"/>
              </a:rPr>
              <a:t>                         הנאה </a:t>
            </a:r>
            <a:r>
              <a:rPr lang="he-IL" sz="4800" dirty="0" err="1">
                <a:latin typeface="FrankRuehl "/>
                <a:cs typeface="FrankRuehl BT" pitchFamily="2" charset="-79"/>
              </a:rPr>
              <a:t>להזיקו</a:t>
            </a:r>
            <a:r>
              <a:rPr lang="he-IL" sz="4800" dirty="0">
                <a:latin typeface="FrankRuehl "/>
                <a:cs typeface="FrankRuehl BT" pitchFamily="2" charset="-79"/>
              </a:rPr>
              <a:t> כראי השן שיש הנאה </a:t>
            </a:r>
            <a:r>
              <a:rPr lang="he-IL" sz="4800" dirty="0" err="1">
                <a:latin typeface="FrankRuehl "/>
                <a:cs typeface="FrankRuehl BT" pitchFamily="2" charset="-79"/>
              </a:rPr>
              <a:t>להזיקה</a:t>
            </a:r>
            <a:r>
              <a:rPr lang="he-IL" sz="4800" dirty="0">
                <a:latin typeface="FrankRuehl "/>
                <a:cs typeface="FrankRuehl BT" pitchFamily="2" charset="-79"/>
              </a:rPr>
              <a:t>, </a:t>
            </a:r>
          </a:p>
        </p:txBody>
      </p:sp>
      <p:sp>
        <p:nvSpPr>
          <p:cNvPr id="4" name="מלבן 3"/>
          <p:cNvSpPr/>
          <p:nvPr/>
        </p:nvSpPr>
        <p:spPr>
          <a:xfrm>
            <a:off x="7465541" y="104866"/>
            <a:ext cx="4358886" cy="923330"/>
          </a:xfrm>
          <a:prstGeom prst="rect">
            <a:avLst/>
          </a:prstGeom>
          <a:noFill/>
        </p:spPr>
        <p:txBody>
          <a:bodyPr wrap="none" lIns="91440" tIns="45720" rIns="91440" bIns="45720">
            <a:spAutoFit/>
          </a:bodyPr>
          <a:lstStyle/>
          <a:p>
            <a:pPr algn="ctr"/>
            <a:r>
              <a:rPr lang="he-IL" sz="5400" dirty="0" smtClean="0">
                <a:ln w="0">
                  <a:solidFill>
                    <a:sysClr val="windowText" lastClr="000000"/>
                  </a:solidFill>
                </a:ln>
                <a:solidFill>
                  <a:srgbClr val="00B050"/>
                </a:solidFill>
                <a:effectLst>
                  <a:outerShdw blurRad="38100" dist="19050" dir="2700000" algn="tl" rotWithShape="0">
                    <a:schemeClr val="dk1">
                      <a:alpha val="40000"/>
                    </a:schemeClr>
                  </a:outerShdw>
                </a:effectLst>
              </a:rPr>
              <a:t>מסבירה הגמרא</a:t>
            </a:r>
            <a:endParaRPr lang="he-IL" sz="5400" b="0" cap="none" spc="0" dirty="0">
              <a:ln w="0">
                <a:solidFill>
                  <a:sysClr val="windowText" lastClr="000000"/>
                </a:solidFill>
              </a:ln>
              <a:solidFill>
                <a:srgbClr val="00B050"/>
              </a:solidFill>
              <a:effectLst>
                <a:outerShdw blurRad="38100" dist="19050" dir="2700000" algn="tl" rotWithShape="0">
                  <a:schemeClr val="dk1">
                    <a:alpha val="40000"/>
                  </a:schemeClr>
                </a:outerShdw>
              </a:effectLst>
            </a:endParaRPr>
          </a:p>
        </p:txBody>
      </p:sp>
      <p:grpSp>
        <p:nvGrpSpPr>
          <p:cNvPr id="7" name="קבוצה 6"/>
          <p:cNvGrpSpPr/>
          <p:nvPr/>
        </p:nvGrpSpPr>
        <p:grpSpPr>
          <a:xfrm>
            <a:off x="262080" y="1917728"/>
            <a:ext cx="11562347" cy="1438657"/>
            <a:chOff x="262080" y="1917728"/>
            <a:chExt cx="11562347" cy="1438657"/>
          </a:xfrm>
        </p:grpSpPr>
        <p:sp>
          <p:nvSpPr>
            <p:cNvPr id="5" name="מלבן 4"/>
            <p:cNvSpPr/>
            <p:nvPr/>
          </p:nvSpPr>
          <p:spPr>
            <a:xfrm>
              <a:off x="262080" y="1917728"/>
              <a:ext cx="8335268" cy="74595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8509299" y="2663686"/>
              <a:ext cx="3315128" cy="692699"/>
            </a:xfrm>
            <a:prstGeom prst="rect">
              <a:avLst/>
            </a:prstGeom>
            <a:solidFill>
              <a:srgbClr val="FFFF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8" name="מלבן 7"/>
          <p:cNvSpPr/>
          <p:nvPr/>
        </p:nvSpPr>
        <p:spPr>
          <a:xfrm>
            <a:off x="3536625" y="87967"/>
            <a:ext cx="8432117" cy="923330"/>
          </a:xfrm>
          <a:prstGeom prst="rect">
            <a:avLst/>
          </a:prstGeom>
          <a:noFill/>
        </p:spPr>
        <p:txBody>
          <a:bodyPr wrap="none" lIns="91440" tIns="45720" rIns="91440" bIns="45720">
            <a:spAutoFit/>
          </a:bodyPr>
          <a:lstStyle/>
          <a:p>
            <a:pPr algn="ctr"/>
            <a:r>
              <a:rPr lang="he-IL" sz="5400" b="0" cap="none" spc="0" dirty="0" smtClean="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rPr>
              <a:t>כיצד מסביר </a:t>
            </a:r>
            <a:r>
              <a:rPr lang="he-IL" sz="5400" b="0" cap="none" spc="0" dirty="0" smtClean="0">
                <a:ln w="0">
                  <a:solidFill>
                    <a:sysClr val="windowText" lastClr="000000"/>
                  </a:solidFill>
                </a:ln>
                <a:solidFill>
                  <a:srgbClr val="FF0000"/>
                </a:solidFill>
                <a:effectLst>
                  <a:outerShdw blurRad="38100" dist="19050" dir="2700000" algn="tl" rotWithShape="0">
                    <a:schemeClr val="dk1">
                      <a:alpha val="40000"/>
                    </a:schemeClr>
                  </a:outerShdw>
                </a:effectLst>
              </a:rPr>
              <a:t>שמואל</a:t>
            </a:r>
            <a:r>
              <a:rPr lang="he-IL" sz="5400" b="0" cap="none" spc="0" dirty="0" smtClean="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rPr>
              <a:t> את המשנה</a:t>
            </a:r>
            <a:endParaRPr lang="he-IL" sz="5400" b="0" cap="none" spc="0" dirty="0">
              <a:ln w="0">
                <a:solidFill>
                  <a:sysClr val="windowText" lastClr="000000"/>
                </a:solidFill>
              </a:ln>
              <a:solidFill>
                <a:schemeClr val="accent4">
                  <a:lumMod val="75000"/>
                </a:schemeClr>
              </a:solidFill>
              <a:effectLst>
                <a:outerShdw blurRad="38100" dist="19050" dir="2700000" algn="tl" rotWithShape="0">
                  <a:schemeClr val="dk1">
                    <a:alpha val="40000"/>
                  </a:schemeClr>
                </a:outerShdw>
              </a:effectLst>
            </a:endParaRPr>
          </a:p>
        </p:txBody>
      </p:sp>
      <p:grpSp>
        <p:nvGrpSpPr>
          <p:cNvPr id="11" name="קבוצה 10"/>
          <p:cNvGrpSpPr/>
          <p:nvPr/>
        </p:nvGrpSpPr>
        <p:grpSpPr>
          <a:xfrm>
            <a:off x="262080" y="2663685"/>
            <a:ext cx="11562347" cy="1438656"/>
            <a:chOff x="262080" y="2663685"/>
            <a:chExt cx="11562347" cy="1438656"/>
          </a:xfrm>
        </p:grpSpPr>
        <p:sp>
          <p:nvSpPr>
            <p:cNvPr id="9" name="מלבן 8"/>
            <p:cNvSpPr/>
            <p:nvPr/>
          </p:nvSpPr>
          <p:spPr>
            <a:xfrm>
              <a:off x="262080" y="2663685"/>
              <a:ext cx="8118127" cy="692700"/>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2398955" y="3335118"/>
              <a:ext cx="9425472" cy="767223"/>
            </a:xfrm>
            <a:prstGeom prst="rect">
              <a:avLst/>
            </a:prstGeom>
            <a:solidFill>
              <a:srgbClr val="FFFF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394843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0" y="989703"/>
            <a:ext cx="11819282" cy="3786692"/>
          </a:xfrm>
        </p:spPr>
        <p:txBody>
          <a:bodyPr>
            <a:noAutofit/>
          </a:bodyPr>
          <a:lstStyle/>
          <a:p>
            <a:pPr marL="0" indent="0" algn="just">
              <a:buNone/>
            </a:pPr>
            <a:r>
              <a:rPr lang="he-IL" sz="4400" dirty="0" smtClean="0">
                <a:latin typeface="FrankRuehl "/>
                <a:cs typeface="FrankRuehl BT" pitchFamily="2" charset="-79"/>
              </a:rPr>
              <a:t>ולא </a:t>
            </a:r>
            <a:r>
              <a:rPr lang="he-IL" sz="4400" dirty="0">
                <a:latin typeface="FrankRuehl "/>
                <a:cs typeface="FrankRuehl BT" pitchFamily="2" charset="-79"/>
              </a:rPr>
              <a:t>ראי השן שאין כוונתו להזיק כראי הקרן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שכוונתו להזיק. ולאו ק"ו הוא? ומה שן שאין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כוונתו להזיק - חייב, קרן שכוונתו להזיק - לא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כ"ש! </a:t>
            </a:r>
            <a:r>
              <a:rPr lang="he-IL" sz="4400" dirty="0" err="1">
                <a:latin typeface="FrankRuehl "/>
                <a:cs typeface="FrankRuehl BT" pitchFamily="2" charset="-79"/>
              </a:rPr>
              <a:t>איצטריך</a:t>
            </a:r>
            <a:r>
              <a:rPr lang="he-IL" sz="4400" dirty="0">
                <a:latin typeface="FrankRuehl "/>
                <a:cs typeface="FrankRuehl BT" pitchFamily="2" charset="-79"/>
              </a:rPr>
              <a:t>, ס"ד </a:t>
            </a:r>
            <a:r>
              <a:rPr lang="he-IL" sz="4400" dirty="0" err="1">
                <a:latin typeface="FrankRuehl "/>
                <a:cs typeface="FrankRuehl BT" pitchFamily="2" charset="-79"/>
              </a:rPr>
              <a:t>אמינא</a:t>
            </a:r>
            <a:r>
              <a:rPr lang="he-IL" sz="4400" dirty="0">
                <a:latin typeface="FrankRuehl "/>
                <a:cs typeface="FrankRuehl BT" pitchFamily="2" charset="-79"/>
              </a:rPr>
              <a:t> מידי דהוה אעבד</a:t>
            </a:r>
            <a:r>
              <a:rPr lang="en-US" sz="4400" dirty="0">
                <a:latin typeface="FrankRuehl "/>
                <a:cs typeface="FrankRuehl BT" pitchFamily="2" charset="-79"/>
              </a:rPr>
              <a:t/>
            </a:r>
            <a:br>
              <a:rPr lang="en-US" sz="4400" dirty="0">
                <a:latin typeface="FrankRuehl "/>
                <a:cs typeface="FrankRuehl BT" pitchFamily="2" charset="-79"/>
              </a:rPr>
            </a:br>
            <a:r>
              <a:rPr lang="he-IL" sz="4400" dirty="0" smtClean="0">
                <a:latin typeface="FrankRuehl "/>
                <a:cs typeface="FrankRuehl BT" pitchFamily="2" charset="-79"/>
              </a:rPr>
              <a:t>ואמה</a:t>
            </a:r>
            <a:r>
              <a:rPr lang="he-IL" sz="4400" dirty="0">
                <a:latin typeface="FrankRuehl "/>
                <a:cs typeface="FrankRuehl BT" pitchFamily="2" charset="-79"/>
              </a:rPr>
              <a:t>, עבד ואמה לאו </a:t>
            </a:r>
            <a:r>
              <a:rPr lang="he-IL" sz="4400" dirty="0" smtClean="0">
                <a:latin typeface="FrankRuehl "/>
                <a:cs typeface="FrankRuehl BT" pitchFamily="2" charset="-79"/>
              </a:rPr>
              <a:t>אע"ג </a:t>
            </a:r>
            <a:r>
              <a:rPr lang="he-IL" sz="4400" dirty="0" err="1" smtClean="0">
                <a:latin typeface="FrankRuehl "/>
                <a:cs typeface="FrankRuehl BT" pitchFamily="2" charset="-79"/>
              </a:rPr>
              <a:t>דכוונתן</a:t>
            </a:r>
            <a:r>
              <a:rPr lang="he-IL" sz="4400" dirty="0" smtClean="0">
                <a:latin typeface="FrankRuehl "/>
                <a:cs typeface="FrankRuehl BT" pitchFamily="2" charset="-79"/>
              </a:rPr>
              <a:t> </a:t>
            </a:r>
            <a:r>
              <a:rPr lang="he-IL" sz="4400" dirty="0">
                <a:latin typeface="FrankRuehl "/>
                <a:cs typeface="FrankRuehl BT" pitchFamily="2" charset="-79"/>
              </a:rPr>
              <a:t>להזיק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err="1" smtClean="0">
                <a:latin typeface="FrankRuehl "/>
                <a:cs typeface="FrankRuehl BT" pitchFamily="2" charset="-79"/>
              </a:rPr>
              <a:t>אפ"ה</a:t>
            </a:r>
            <a:r>
              <a:rPr lang="he-IL" sz="4400" dirty="0">
                <a:latin typeface="FrankRuehl "/>
                <a:cs typeface="FrankRuehl BT" pitchFamily="2" charset="-79"/>
              </a:rPr>
              <a:t> </a:t>
            </a:r>
            <a:r>
              <a:rPr lang="he-IL" sz="4400" dirty="0" err="1" smtClean="0">
                <a:latin typeface="FrankRuehl "/>
                <a:cs typeface="FrankRuehl BT" pitchFamily="2" charset="-79"/>
              </a:rPr>
              <a:t>פטירי</a:t>
            </a:r>
            <a:r>
              <a:rPr lang="he-IL" sz="4400" dirty="0" smtClean="0">
                <a:latin typeface="FrankRuehl "/>
                <a:cs typeface="FrankRuehl BT" pitchFamily="2" charset="-79"/>
              </a:rPr>
              <a:t>, </a:t>
            </a:r>
            <a:r>
              <a:rPr lang="he-IL" sz="4400" dirty="0" err="1" smtClean="0">
                <a:latin typeface="FrankRuehl "/>
                <a:cs typeface="FrankRuehl BT" pitchFamily="2" charset="-79"/>
              </a:rPr>
              <a:t>ה"נ</a:t>
            </a:r>
            <a:r>
              <a:rPr lang="he-IL" sz="4400" dirty="0" smtClean="0">
                <a:latin typeface="FrankRuehl "/>
                <a:cs typeface="FrankRuehl BT" pitchFamily="2" charset="-79"/>
              </a:rPr>
              <a:t> לא שנא</a:t>
            </a:r>
            <a:r>
              <a:rPr lang="he-IL" sz="4400" dirty="0" smtClean="0">
                <a:latin typeface="FrankRuehl "/>
                <a:cs typeface="FrankRuehl BT" pitchFamily="2" charset="-79"/>
              </a:rPr>
              <a:t> אמר רב אשי: אטו</a:t>
            </a:r>
            <a:r>
              <a:rPr lang="he-IL" sz="4400" dirty="0" smtClean="0">
                <a:latin typeface="FrankRuehl "/>
                <a:cs typeface="FrankRuehl BT" pitchFamily="2" charset="-79"/>
              </a:rPr>
              <a:t>  </a:t>
            </a:r>
            <a:r>
              <a:rPr lang="en-US" dirty="0">
                <a:latin typeface="FrankRuehl "/>
                <a:cs typeface="FrankRuehl BT" pitchFamily="2" charset="-79"/>
              </a:rPr>
              <a:t/>
            </a:r>
            <a:br>
              <a:rPr lang="en-US" dirty="0">
                <a:latin typeface="FrankRuehl "/>
                <a:cs typeface="FrankRuehl BT" pitchFamily="2" charset="-79"/>
              </a:rPr>
            </a:br>
            <a:endParaRPr lang="he-IL" sz="4800" dirty="0">
              <a:latin typeface="FrankRuehl "/>
              <a:cs typeface="FrankRuehl BT" pitchFamily="2" charset="-79"/>
            </a:endParaRPr>
          </a:p>
        </p:txBody>
      </p:sp>
      <p:sp>
        <p:nvSpPr>
          <p:cNvPr id="4" name="TextBox 3"/>
          <p:cNvSpPr txBox="1"/>
          <p:nvPr/>
        </p:nvSpPr>
        <p:spPr>
          <a:xfrm>
            <a:off x="228600" y="4590931"/>
            <a:ext cx="11819282" cy="2123658"/>
          </a:xfrm>
          <a:prstGeom prst="rect">
            <a:avLst/>
          </a:prstGeom>
          <a:noFill/>
        </p:spPr>
        <p:txBody>
          <a:bodyPr wrap="square" rtlCol="1">
            <a:spAutoFit/>
          </a:bodyPr>
          <a:lstStyle/>
          <a:p>
            <a:pPr algn="just"/>
            <a:r>
              <a:rPr lang="he-IL" sz="4400" dirty="0" smtClean="0">
                <a:latin typeface="FrankRuehl "/>
                <a:cs typeface="FrankRuehl BT" pitchFamily="2" charset="-79"/>
              </a:rPr>
              <a:t>עבד ואמה לאו טעמא רבה </a:t>
            </a:r>
            <a:r>
              <a:rPr lang="he-IL" sz="4400" dirty="0" err="1" smtClean="0">
                <a:latin typeface="FrankRuehl "/>
                <a:cs typeface="FrankRuehl BT" pitchFamily="2" charset="-79"/>
              </a:rPr>
              <a:t>אית</a:t>
            </a:r>
            <a:r>
              <a:rPr lang="he-IL" sz="4400" dirty="0" smtClean="0">
                <a:latin typeface="FrankRuehl "/>
                <a:cs typeface="FrankRuehl BT" pitchFamily="2" charset="-79"/>
              </a:rPr>
              <a:t> בהו? שמא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smtClean="0">
                <a:latin typeface="FrankRuehl "/>
                <a:cs typeface="FrankRuehl BT" pitchFamily="2" charset="-79"/>
              </a:rPr>
              <a:t>יקניטנו רבו וילך וידליק </a:t>
            </a:r>
            <a:r>
              <a:rPr lang="he-IL" sz="4400" dirty="0" err="1" smtClean="0">
                <a:latin typeface="FrankRuehl "/>
                <a:cs typeface="FrankRuehl BT" pitchFamily="2" charset="-79"/>
              </a:rPr>
              <a:t>גדישו</a:t>
            </a:r>
            <a:r>
              <a:rPr lang="he-IL" sz="4400" dirty="0" smtClean="0">
                <a:latin typeface="FrankRuehl "/>
                <a:cs typeface="FrankRuehl BT" pitchFamily="2" charset="-79"/>
              </a:rPr>
              <a:t> של </a:t>
            </a:r>
            <a:r>
              <a:rPr lang="he-IL" sz="4400" dirty="0" err="1" smtClean="0">
                <a:latin typeface="FrankRuehl "/>
                <a:cs typeface="FrankRuehl BT" pitchFamily="2" charset="-79"/>
              </a:rPr>
              <a:t>חבירו</a:t>
            </a:r>
            <a:r>
              <a:rPr lang="he-IL" sz="4400" dirty="0" smtClean="0">
                <a:latin typeface="FrankRuehl "/>
                <a:cs typeface="FrankRuehl BT" pitchFamily="2" charset="-79"/>
              </a:rPr>
              <a:t>,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smtClean="0">
                <a:latin typeface="FrankRuehl "/>
                <a:cs typeface="FrankRuehl BT" pitchFamily="2" charset="-79"/>
              </a:rPr>
              <a:t>ונמצא זה מחייב את רבו מאה מנה בכל יום! </a:t>
            </a:r>
            <a:endParaRPr lang="he-IL" sz="4400" dirty="0">
              <a:latin typeface="FrankRuehl "/>
              <a:cs typeface="FrankRuehl BT" pitchFamily="2" charset="-79"/>
            </a:endParaRPr>
          </a:p>
        </p:txBody>
      </p:sp>
      <p:sp>
        <p:nvSpPr>
          <p:cNvPr id="5" name="מלבן 4"/>
          <p:cNvSpPr/>
          <p:nvPr/>
        </p:nvSpPr>
        <p:spPr>
          <a:xfrm>
            <a:off x="2302907" y="0"/>
            <a:ext cx="9744975" cy="923330"/>
          </a:xfrm>
          <a:prstGeom prst="rect">
            <a:avLst/>
          </a:prstGeom>
          <a:noFill/>
        </p:spPr>
        <p:txBody>
          <a:bodyPr wrap="none" lIns="91440" tIns="45720" rIns="91440" bIns="45720">
            <a:spAutoFit/>
          </a:bodyPr>
          <a:lstStyle/>
          <a:p>
            <a:pPr algn="ctr"/>
            <a:r>
              <a:rPr lang="he-IL" sz="5400" b="0" cap="none" spc="0" dirty="0" smtClean="0">
                <a:ln w="0">
                  <a:solidFill>
                    <a:sysClr val="windowText" lastClr="000000"/>
                  </a:solidFill>
                </a:ln>
                <a:solidFill>
                  <a:schemeClr val="accent2">
                    <a:lumMod val="75000"/>
                  </a:schemeClr>
                </a:solidFill>
                <a:effectLst>
                  <a:outerShdw blurRad="38100" dist="19050" dir="2700000" algn="tl" rotWithShape="0">
                    <a:schemeClr val="dk1">
                      <a:alpha val="40000"/>
                    </a:schemeClr>
                  </a:outerShdw>
                </a:effectLst>
              </a:rPr>
              <a:t>המשך הסבר המשנה לשיטת שמואל</a:t>
            </a:r>
            <a:endParaRPr lang="he-IL" sz="5400" b="0" cap="none" spc="0" dirty="0">
              <a:ln w="0">
                <a:solidFill>
                  <a:sysClr val="windowText" lastClr="000000"/>
                </a:solidFill>
              </a:ln>
              <a:solidFill>
                <a:schemeClr val="accent2">
                  <a:lumMod val="75000"/>
                </a:schemeClr>
              </a:solidFill>
              <a:effectLst>
                <a:outerShdw blurRad="38100" dist="19050" dir="2700000" algn="tl" rotWithShape="0">
                  <a:schemeClr val="dk1">
                    <a:alpha val="40000"/>
                  </a:schemeClr>
                </a:outerShdw>
              </a:effectLst>
            </a:endParaRPr>
          </a:p>
        </p:txBody>
      </p:sp>
      <p:grpSp>
        <p:nvGrpSpPr>
          <p:cNvPr id="8" name="קבוצה 7"/>
          <p:cNvGrpSpPr/>
          <p:nvPr/>
        </p:nvGrpSpPr>
        <p:grpSpPr>
          <a:xfrm>
            <a:off x="228600" y="923330"/>
            <a:ext cx="11819282" cy="1400322"/>
            <a:chOff x="228600" y="923330"/>
            <a:chExt cx="11819282" cy="1400322"/>
          </a:xfrm>
        </p:grpSpPr>
        <p:sp>
          <p:nvSpPr>
            <p:cNvPr id="6" name="מלבן 5"/>
            <p:cNvSpPr/>
            <p:nvPr/>
          </p:nvSpPr>
          <p:spPr>
            <a:xfrm>
              <a:off x="228600" y="923330"/>
              <a:ext cx="11819282" cy="797894"/>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p:cNvSpPr/>
            <p:nvPr/>
          </p:nvSpPr>
          <p:spPr>
            <a:xfrm>
              <a:off x="8358692" y="1721224"/>
              <a:ext cx="3689190" cy="60242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val="2302626782"/>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746149" y="459026"/>
            <a:ext cx="8957901" cy="1015663"/>
          </a:xfrm>
          <a:prstGeom prst="rect">
            <a:avLst/>
          </a:prstGeom>
          <a:noFill/>
        </p:spPr>
        <p:txBody>
          <a:bodyPr wrap="none" lIns="91440" tIns="45720" rIns="91440" bIns="45720">
            <a:spAutoFit/>
          </a:bodyPr>
          <a:lstStyle/>
          <a:p>
            <a:pPr algn="ctr"/>
            <a:r>
              <a:rPr lang="he-IL" sz="6000" b="0" cap="none" spc="0" dirty="0" smtClean="0">
                <a:ln w="0"/>
                <a:solidFill>
                  <a:schemeClr val="tx1"/>
                </a:solidFill>
                <a:effectLst>
                  <a:outerShdw blurRad="38100" dist="19050" dir="2700000" algn="tl" rotWithShape="0">
                    <a:schemeClr val="dk1">
                      <a:alpha val="40000"/>
                    </a:schemeClr>
                  </a:outerShdw>
                </a:effectLst>
              </a:rPr>
              <a:t>   לא הרי          כהרי            </a:t>
            </a:r>
            <a:endParaRPr lang="he-IL" sz="60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6351272" y="183125"/>
            <a:ext cx="1043491" cy="523220"/>
          </a:xfrm>
          <a:prstGeom prst="rect">
            <a:avLst/>
          </a:prstGeom>
          <a:noFill/>
        </p:spPr>
        <p:txBody>
          <a:bodyPr wrap="square" rtlCol="1">
            <a:spAutoFit/>
          </a:bodyPr>
          <a:lstStyle/>
          <a:p>
            <a:pPr algn="ctr"/>
            <a:r>
              <a:rPr lang="he-IL" sz="2800" b="1" dirty="0" smtClean="0">
                <a:ln>
                  <a:solidFill>
                    <a:sysClr val="windowText" lastClr="000000"/>
                  </a:solidFill>
                </a:ln>
                <a:solidFill>
                  <a:srgbClr val="FF0000"/>
                </a:solidFill>
              </a:rPr>
              <a:t>חמור</a:t>
            </a:r>
            <a:endParaRPr lang="he-IL" sz="2800" b="1" dirty="0">
              <a:ln>
                <a:solidFill>
                  <a:sysClr val="windowText" lastClr="000000"/>
                </a:solidFill>
              </a:ln>
              <a:solidFill>
                <a:srgbClr val="FF0000"/>
              </a:solidFill>
            </a:endParaRPr>
          </a:p>
        </p:txBody>
      </p:sp>
      <p:sp>
        <p:nvSpPr>
          <p:cNvPr id="6" name="TextBox 5"/>
          <p:cNvSpPr txBox="1"/>
          <p:nvPr/>
        </p:nvSpPr>
        <p:spPr>
          <a:xfrm>
            <a:off x="2599197" y="183125"/>
            <a:ext cx="1043491" cy="523220"/>
          </a:xfrm>
          <a:prstGeom prst="rect">
            <a:avLst/>
          </a:prstGeom>
          <a:noFill/>
        </p:spPr>
        <p:txBody>
          <a:bodyPr wrap="square" rtlCol="1">
            <a:spAutoFit/>
          </a:bodyPr>
          <a:lstStyle/>
          <a:p>
            <a:pPr algn="ctr"/>
            <a:r>
              <a:rPr lang="he-IL" sz="2800" b="1" dirty="0" smtClean="0">
                <a:ln>
                  <a:solidFill>
                    <a:sysClr val="windowText" lastClr="000000"/>
                  </a:solidFill>
                </a:ln>
                <a:solidFill>
                  <a:schemeClr val="accent6"/>
                </a:solidFill>
              </a:rPr>
              <a:t>קל</a:t>
            </a:r>
            <a:endParaRPr lang="he-IL" sz="2800" b="1" dirty="0">
              <a:ln>
                <a:solidFill>
                  <a:sysClr val="windowText" lastClr="000000"/>
                </a:solidFill>
              </a:ln>
              <a:solidFill>
                <a:schemeClr val="accent6"/>
              </a:solidFill>
            </a:endParaRPr>
          </a:p>
        </p:txBody>
      </p:sp>
      <p:grpSp>
        <p:nvGrpSpPr>
          <p:cNvPr id="35" name="קבוצה 34"/>
          <p:cNvGrpSpPr/>
          <p:nvPr/>
        </p:nvGrpSpPr>
        <p:grpSpPr>
          <a:xfrm>
            <a:off x="3906150" y="2213639"/>
            <a:ext cx="4990423" cy="3498672"/>
            <a:chOff x="3523128" y="2022438"/>
            <a:chExt cx="5360902" cy="3506993"/>
          </a:xfrm>
        </p:grpSpPr>
        <p:grpSp>
          <p:nvGrpSpPr>
            <p:cNvPr id="33" name="קבוצה 32"/>
            <p:cNvGrpSpPr/>
            <p:nvPr/>
          </p:nvGrpSpPr>
          <p:grpSpPr>
            <a:xfrm>
              <a:off x="3523128" y="2022438"/>
              <a:ext cx="5360902" cy="2710928"/>
              <a:chOff x="3614569" y="1645920"/>
              <a:chExt cx="5360902" cy="2710928"/>
            </a:xfrm>
          </p:grpSpPr>
          <p:cxnSp>
            <p:nvCxnSpPr>
              <p:cNvPr id="8" name="מחבר ישר 7"/>
              <p:cNvCxnSpPr/>
              <p:nvPr/>
            </p:nvCxnSpPr>
            <p:spPr>
              <a:xfrm>
                <a:off x="4120179" y="1645920"/>
                <a:ext cx="4356847" cy="1441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6203579" y="2312894"/>
                <a:ext cx="0" cy="2043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a:off x="4206240" y="1656678"/>
                <a:ext cx="10758" cy="6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8373044" y="3055171"/>
                <a:ext cx="10758" cy="6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קבוצה 27"/>
              <p:cNvGrpSpPr/>
              <p:nvPr/>
            </p:nvGrpSpPr>
            <p:grpSpPr>
              <a:xfrm>
                <a:off x="7770613" y="3710604"/>
                <a:ext cx="1204858" cy="646244"/>
                <a:chOff x="7770613" y="3710604"/>
                <a:chExt cx="1204858" cy="646244"/>
              </a:xfrm>
            </p:grpSpPr>
            <p:sp>
              <p:nvSpPr>
                <p:cNvPr id="19" name="סוגר מרובע ימני 18"/>
                <p:cNvSpPr/>
                <p:nvPr/>
              </p:nvSpPr>
              <p:spPr>
                <a:xfrm rot="5400000">
                  <a:off x="8093343" y="3474720"/>
                  <a:ext cx="559398" cy="1204857"/>
                </a:xfrm>
                <a:prstGeom prst="rightBracket">
                  <a:avLst/>
                </a:prstGeom>
                <a:solidFill>
                  <a:srgbClr val="FF5050">
                    <a:alpha val="5700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21" name="מחבר ישר 20"/>
                <p:cNvCxnSpPr/>
                <p:nvPr/>
              </p:nvCxnSpPr>
              <p:spPr>
                <a:xfrm>
                  <a:off x="8373044" y="3713929"/>
                  <a:ext cx="602427" cy="94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stCxn id="19" idx="1"/>
                </p:cNvCxnSpPr>
                <p:nvPr/>
              </p:nvCxnSpPr>
              <p:spPr>
                <a:xfrm flipV="1">
                  <a:off x="7770614" y="3710604"/>
                  <a:ext cx="613186" cy="86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קבוצה 28"/>
              <p:cNvGrpSpPr/>
              <p:nvPr/>
            </p:nvGrpSpPr>
            <p:grpSpPr>
              <a:xfrm>
                <a:off x="3614569" y="2312894"/>
                <a:ext cx="1204858" cy="646244"/>
                <a:chOff x="7770613" y="3710604"/>
                <a:chExt cx="1204858" cy="646244"/>
              </a:xfrm>
            </p:grpSpPr>
            <p:sp>
              <p:nvSpPr>
                <p:cNvPr id="30" name="סוגר מרובע ימני 29"/>
                <p:cNvSpPr/>
                <p:nvPr/>
              </p:nvSpPr>
              <p:spPr>
                <a:xfrm rot="5400000">
                  <a:off x="8093343" y="3474720"/>
                  <a:ext cx="559398" cy="1204857"/>
                </a:xfrm>
                <a:prstGeom prst="rightBracket">
                  <a:avLst/>
                </a:prstGeom>
                <a:solidFill>
                  <a:srgbClr val="66FF33">
                    <a:alpha val="5500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solidFill>
                      <a:srgbClr val="66FF33"/>
                    </a:solidFill>
                  </a:endParaRPr>
                </a:p>
              </p:txBody>
            </p:sp>
            <p:cxnSp>
              <p:nvCxnSpPr>
                <p:cNvPr id="31" name="מחבר ישר 30"/>
                <p:cNvCxnSpPr/>
                <p:nvPr/>
              </p:nvCxnSpPr>
              <p:spPr>
                <a:xfrm>
                  <a:off x="8373044" y="3713929"/>
                  <a:ext cx="602427" cy="94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a:stCxn id="30" idx="1"/>
                </p:cNvCxnSpPr>
                <p:nvPr/>
              </p:nvCxnSpPr>
              <p:spPr>
                <a:xfrm flipV="1">
                  <a:off x="7770614" y="3710604"/>
                  <a:ext cx="613186" cy="86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עוגה 33"/>
            <p:cNvSpPr/>
            <p:nvPr/>
          </p:nvSpPr>
          <p:spPr>
            <a:xfrm rot="10800000">
              <a:off x="5604733" y="4733365"/>
              <a:ext cx="1021976" cy="796066"/>
            </a:xfrm>
            <a:prstGeom prst="pie">
              <a:avLst>
                <a:gd name="adj1" fmla="val 0"/>
                <a:gd name="adj2" fmla="val 1080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36" name="TextBox 35"/>
          <p:cNvSpPr txBox="1"/>
          <p:nvPr/>
        </p:nvSpPr>
        <p:spPr>
          <a:xfrm>
            <a:off x="3347221" y="1500126"/>
            <a:ext cx="5755755" cy="769441"/>
          </a:xfrm>
          <a:prstGeom prst="rect">
            <a:avLst/>
          </a:prstGeom>
          <a:noFill/>
        </p:spPr>
        <p:txBody>
          <a:bodyPr wrap="square" rtlCol="1">
            <a:spAutoFit/>
          </a:bodyPr>
          <a:lstStyle/>
          <a:p>
            <a:pPr algn="ctr"/>
            <a:r>
              <a:rPr lang="he-IL" sz="4400" dirty="0" smtClean="0">
                <a:latin typeface="Guttman Mantova" panose="02010401010101010101" pitchFamily="2" charset="-79"/>
                <a:cs typeface="1Dalila" pitchFamily="2" charset="-79"/>
              </a:rPr>
              <a:t>כיצד מסביר שמואל את המשנה</a:t>
            </a:r>
            <a:endParaRPr lang="he-IL" sz="4400" dirty="0">
              <a:latin typeface="Guttman Mantova" panose="02010401010101010101" pitchFamily="2" charset="-79"/>
              <a:cs typeface="1Dalila" pitchFamily="2" charset="-79"/>
            </a:endParaRPr>
          </a:p>
        </p:txBody>
      </p:sp>
      <p:grpSp>
        <p:nvGrpSpPr>
          <p:cNvPr id="39" name="קבוצה 38"/>
          <p:cNvGrpSpPr/>
          <p:nvPr/>
        </p:nvGrpSpPr>
        <p:grpSpPr>
          <a:xfrm>
            <a:off x="1921737" y="448143"/>
            <a:ext cx="5832292" cy="1017696"/>
            <a:chOff x="1900222" y="458901"/>
            <a:chExt cx="5832292" cy="1017696"/>
          </a:xfrm>
        </p:grpSpPr>
        <p:sp>
          <p:nvSpPr>
            <p:cNvPr id="37" name="מלבן 36"/>
            <p:cNvSpPr/>
            <p:nvPr/>
          </p:nvSpPr>
          <p:spPr>
            <a:xfrm>
              <a:off x="5970493" y="458901"/>
              <a:ext cx="1762021" cy="1015663"/>
            </a:xfrm>
            <a:prstGeom prst="rect">
              <a:avLst/>
            </a:prstGeom>
          </p:spPr>
          <p:txBody>
            <a:bodyPr wrap="none">
              <a:spAutoFit/>
            </a:bodyPr>
            <a:lstStyle/>
            <a:p>
              <a:r>
                <a:rPr lang="he-IL" sz="6000" dirty="0">
                  <a:ln w="0"/>
                  <a:effectLst>
                    <a:outerShdw blurRad="38100" dist="19050" dir="2700000" algn="tl" rotWithShape="0">
                      <a:schemeClr val="dk1">
                        <a:alpha val="40000"/>
                      </a:schemeClr>
                    </a:outerShdw>
                  </a:effectLst>
                </a:rPr>
                <a:t>השור</a:t>
              </a:r>
            </a:p>
          </p:txBody>
        </p:sp>
        <p:sp>
          <p:nvSpPr>
            <p:cNvPr id="38" name="מלבן 37"/>
            <p:cNvSpPr/>
            <p:nvPr/>
          </p:nvSpPr>
          <p:spPr>
            <a:xfrm>
              <a:off x="1900222" y="460934"/>
              <a:ext cx="2398413" cy="1015663"/>
            </a:xfrm>
            <a:prstGeom prst="rect">
              <a:avLst/>
            </a:prstGeom>
          </p:spPr>
          <p:txBody>
            <a:bodyPr wrap="none">
              <a:spAutoFit/>
            </a:bodyPr>
            <a:lstStyle/>
            <a:p>
              <a:pPr algn="ctr"/>
              <a:r>
                <a:rPr lang="he-IL" sz="6000" dirty="0">
                  <a:ln w="0"/>
                  <a:effectLst>
                    <a:outerShdw blurRad="38100" dist="19050" dir="2700000" algn="tl" rotWithShape="0">
                      <a:schemeClr val="dk1">
                        <a:alpha val="40000"/>
                      </a:schemeClr>
                    </a:outerShdw>
                  </a:effectLst>
                </a:rPr>
                <a:t>המבעה</a:t>
              </a:r>
              <a:endParaRPr lang="he-IL" sz="6000" dirty="0">
                <a:ln w="0"/>
                <a:effectLst>
                  <a:outerShdw blurRad="38100" dist="19050" dir="2700000" algn="tl" rotWithShape="0">
                    <a:schemeClr val="dk1">
                      <a:alpha val="40000"/>
                    </a:schemeClr>
                  </a:outerShdw>
                </a:effectLst>
              </a:endParaRPr>
            </a:p>
          </p:txBody>
        </p:sp>
      </p:grpSp>
      <p:grpSp>
        <p:nvGrpSpPr>
          <p:cNvPr id="40" name="קבוצה 39"/>
          <p:cNvGrpSpPr/>
          <p:nvPr/>
        </p:nvGrpSpPr>
        <p:grpSpPr>
          <a:xfrm>
            <a:off x="2435500" y="420735"/>
            <a:ext cx="5318529" cy="1017696"/>
            <a:chOff x="2413985" y="458901"/>
            <a:chExt cx="5318529" cy="1017696"/>
          </a:xfrm>
        </p:grpSpPr>
        <p:sp>
          <p:nvSpPr>
            <p:cNvPr id="41" name="מלבן 40"/>
            <p:cNvSpPr/>
            <p:nvPr/>
          </p:nvSpPr>
          <p:spPr>
            <a:xfrm>
              <a:off x="6081100" y="458901"/>
              <a:ext cx="1651414" cy="1015663"/>
            </a:xfrm>
            <a:prstGeom prst="rect">
              <a:avLst/>
            </a:prstGeom>
          </p:spPr>
          <p:txBody>
            <a:bodyPr wrap="none">
              <a:spAutoFit/>
            </a:bodyPr>
            <a:lstStyle/>
            <a:p>
              <a:r>
                <a:rPr lang="he-IL" sz="6000" dirty="0" smtClean="0">
                  <a:ln w="28575">
                    <a:solidFill>
                      <a:sysClr val="windowText" lastClr="000000"/>
                    </a:solidFill>
                  </a:ln>
                  <a:solidFill>
                    <a:srgbClr val="A50021"/>
                  </a:solidFill>
                  <a:effectLst>
                    <a:outerShdw blurRad="38100" dist="19050" dir="2700000" algn="tl" rotWithShape="0">
                      <a:schemeClr val="dk1">
                        <a:alpha val="40000"/>
                      </a:schemeClr>
                    </a:outerShdw>
                  </a:effectLst>
                </a:rPr>
                <a:t>הקרן</a:t>
              </a:r>
              <a:endParaRPr lang="he-IL" sz="6000" dirty="0">
                <a:ln w="28575">
                  <a:solidFill>
                    <a:sysClr val="windowText" lastClr="000000"/>
                  </a:solidFill>
                </a:ln>
                <a:solidFill>
                  <a:srgbClr val="A50021"/>
                </a:solidFill>
                <a:effectLst>
                  <a:outerShdw blurRad="38100" dist="19050" dir="2700000" algn="tl" rotWithShape="0">
                    <a:schemeClr val="dk1">
                      <a:alpha val="40000"/>
                    </a:schemeClr>
                  </a:outerShdw>
                </a:effectLst>
              </a:endParaRPr>
            </a:p>
          </p:txBody>
        </p:sp>
        <p:sp>
          <p:nvSpPr>
            <p:cNvPr id="42" name="מלבן 41"/>
            <p:cNvSpPr/>
            <p:nvPr/>
          </p:nvSpPr>
          <p:spPr>
            <a:xfrm>
              <a:off x="2413985" y="460934"/>
              <a:ext cx="1370888" cy="1015663"/>
            </a:xfrm>
            <a:prstGeom prst="rect">
              <a:avLst/>
            </a:prstGeom>
          </p:spPr>
          <p:txBody>
            <a:bodyPr wrap="none">
              <a:spAutoFit/>
            </a:bodyPr>
            <a:lstStyle/>
            <a:p>
              <a:pPr algn="ctr"/>
              <a:r>
                <a:rPr lang="he-IL" sz="6000" dirty="0">
                  <a:ln w="28575">
                    <a:solidFill>
                      <a:sysClr val="windowText" lastClr="000000"/>
                    </a:solidFill>
                  </a:ln>
                  <a:solidFill>
                    <a:srgbClr val="669900"/>
                  </a:solidFill>
                  <a:effectLst>
                    <a:outerShdw blurRad="38100" dist="19050" dir="2700000" algn="tl" rotWithShape="0">
                      <a:schemeClr val="dk1">
                        <a:alpha val="40000"/>
                      </a:schemeClr>
                    </a:outerShdw>
                  </a:effectLst>
                </a:rPr>
                <a:t>השן</a:t>
              </a:r>
              <a:endParaRPr lang="he-IL" sz="6000" dirty="0">
                <a:ln w="28575">
                  <a:solidFill>
                    <a:sysClr val="windowText" lastClr="000000"/>
                  </a:solidFill>
                </a:ln>
                <a:solidFill>
                  <a:srgbClr val="669900"/>
                </a:solidFill>
                <a:effectLst>
                  <a:outerShdw blurRad="38100" dist="19050" dir="2700000" algn="tl" rotWithShape="0">
                    <a:schemeClr val="dk1">
                      <a:alpha val="40000"/>
                    </a:schemeClr>
                  </a:outerShdw>
                </a:effectLst>
              </a:endParaRPr>
            </a:p>
          </p:txBody>
        </p:sp>
      </p:grpSp>
      <p:sp>
        <p:nvSpPr>
          <p:cNvPr id="43" name="מלבן 42"/>
          <p:cNvSpPr/>
          <p:nvPr/>
        </p:nvSpPr>
        <p:spPr>
          <a:xfrm>
            <a:off x="-56701" y="1197976"/>
            <a:ext cx="12229095" cy="954107"/>
          </a:xfrm>
          <a:prstGeom prst="rect">
            <a:avLst/>
          </a:prstGeom>
        </p:spPr>
        <p:txBody>
          <a:bodyPr wrap="square">
            <a:spAutoFit/>
          </a:bodyPr>
          <a:lstStyle/>
          <a:p>
            <a:endParaRPr lang="he-IL" sz="1600" dirty="0" smtClean="0"/>
          </a:p>
          <a:p>
            <a:r>
              <a:rPr lang="he-IL" sz="4000" dirty="0">
                <a:latin typeface="FrankRuehl "/>
                <a:cs typeface="FrankRuehl BT" pitchFamily="2" charset="-79"/>
              </a:rPr>
              <a:t>"לא ראי </a:t>
            </a:r>
            <a:r>
              <a:rPr lang="he-IL" sz="4000" dirty="0" smtClean="0">
                <a:latin typeface="FrankRuehl "/>
                <a:cs typeface="FrankRuehl BT" pitchFamily="2" charset="-79"/>
              </a:rPr>
              <a:t>הקרן- </a:t>
            </a:r>
            <a:r>
              <a:rPr lang="he-IL" sz="4000" dirty="0">
                <a:ln>
                  <a:solidFill>
                    <a:sysClr val="windowText" lastClr="000000"/>
                  </a:solidFill>
                </a:ln>
                <a:solidFill>
                  <a:srgbClr val="FF5050"/>
                </a:solidFill>
                <a:latin typeface="FrankRuehl "/>
                <a:cs typeface="FrankRuehl BT" pitchFamily="2" charset="-79"/>
              </a:rPr>
              <a:t>שאין הנאה </a:t>
            </a:r>
            <a:r>
              <a:rPr lang="he-IL" sz="4000" dirty="0" err="1">
                <a:ln>
                  <a:solidFill>
                    <a:sysClr val="windowText" lastClr="000000"/>
                  </a:solidFill>
                </a:ln>
                <a:solidFill>
                  <a:srgbClr val="FF5050"/>
                </a:solidFill>
                <a:latin typeface="FrankRuehl "/>
                <a:cs typeface="FrankRuehl BT" pitchFamily="2" charset="-79"/>
              </a:rPr>
              <a:t>להזיקו</a:t>
            </a:r>
            <a:r>
              <a:rPr lang="he-IL" sz="4000" dirty="0">
                <a:ln>
                  <a:solidFill>
                    <a:sysClr val="windowText" lastClr="000000"/>
                  </a:solidFill>
                </a:ln>
                <a:solidFill>
                  <a:srgbClr val="FF5050"/>
                </a:solidFill>
                <a:latin typeface="FrankRuehl "/>
                <a:cs typeface="FrankRuehl BT" pitchFamily="2" charset="-79"/>
              </a:rPr>
              <a:t> </a:t>
            </a:r>
            <a:r>
              <a:rPr lang="he-IL" sz="4000" dirty="0">
                <a:latin typeface="FrankRuehl "/>
                <a:cs typeface="FrankRuehl BT" pitchFamily="2" charset="-79"/>
              </a:rPr>
              <a:t>כראי </a:t>
            </a:r>
            <a:r>
              <a:rPr lang="he-IL" sz="4000" dirty="0" smtClean="0">
                <a:latin typeface="FrankRuehl "/>
                <a:cs typeface="FrankRuehl BT" pitchFamily="2" charset="-79"/>
              </a:rPr>
              <a:t>השן- </a:t>
            </a:r>
            <a:r>
              <a:rPr lang="he-IL" sz="4000" dirty="0">
                <a:ln>
                  <a:solidFill>
                    <a:sysClr val="windowText" lastClr="000000"/>
                  </a:solidFill>
                </a:ln>
                <a:solidFill>
                  <a:srgbClr val="669900"/>
                </a:solidFill>
                <a:latin typeface="FrankRuehl "/>
                <a:cs typeface="FrankRuehl BT" pitchFamily="2" charset="-79"/>
              </a:rPr>
              <a:t>שיש הנאה </a:t>
            </a:r>
            <a:r>
              <a:rPr lang="he-IL" sz="4000" dirty="0" err="1">
                <a:ln>
                  <a:solidFill>
                    <a:sysClr val="windowText" lastClr="000000"/>
                  </a:solidFill>
                </a:ln>
                <a:solidFill>
                  <a:srgbClr val="669900"/>
                </a:solidFill>
                <a:latin typeface="FrankRuehl "/>
                <a:cs typeface="FrankRuehl BT" pitchFamily="2" charset="-79"/>
              </a:rPr>
              <a:t>להזיקה</a:t>
            </a:r>
            <a:r>
              <a:rPr lang="he-IL" sz="4000" dirty="0">
                <a:latin typeface="FrankRuehl "/>
                <a:cs typeface="FrankRuehl BT" pitchFamily="2" charset="-79"/>
              </a:rPr>
              <a:t>" </a:t>
            </a:r>
          </a:p>
        </p:txBody>
      </p:sp>
      <p:sp>
        <p:nvSpPr>
          <p:cNvPr id="44" name="מלבן 43"/>
          <p:cNvSpPr/>
          <p:nvPr/>
        </p:nvSpPr>
        <p:spPr>
          <a:xfrm>
            <a:off x="7890979" y="4232282"/>
            <a:ext cx="930063" cy="769441"/>
          </a:xfrm>
          <a:prstGeom prst="rect">
            <a:avLst/>
          </a:prstGeom>
          <a:noFill/>
        </p:spPr>
        <p:txBody>
          <a:bodyPr wrap="none" lIns="91440" tIns="45720" rIns="91440" bIns="45720">
            <a:spAutoFit/>
          </a:bodyPr>
          <a:lstStyle/>
          <a:p>
            <a:pPr algn="ctr"/>
            <a:r>
              <a:rPr lang="he-IL" sz="4400" b="0" cap="none" spc="0" dirty="0" smtClean="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rPr>
              <a:t>קרן</a:t>
            </a:r>
            <a:endParaRPr lang="he-IL" sz="4400" b="0" cap="none" spc="0" dirty="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endParaRPr>
          </a:p>
        </p:txBody>
      </p:sp>
      <p:sp>
        <p:nvSpPr>
          <p:cNvPr id="45" name="מלבן 44"/>
          <p:cNvSpPr/>
          <p:nvPr/>
        </p:nvSpPr>
        <p:spPr>
          <a:xfrm>
            <a:off x="4105308" y="2866204"/>
            <a:ext cx="723275" cy="769441"/>
          </a:xfrm>
          <a:prstGeom prst="rect">
            <a:avLst/>
          </a:prstGeom>
          <a:noFill/>
        </p:spPr>
        <p:txBody>
          <a:bodyPr wrap="none" lIns="91440" tIns="45720" rIns="91440" bIns="45720">
            <a:spAutoFit/>
          </a:bodyPr>
          <a:lstStyle/>
          <a:p>
            <a:pPr algn="ctr"/>
            <a:r>
              <a:rPr lang="he-IL" sz="4400" b="0" cap="none" spc="0" dirty="0" smtClean="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rPr>
              <a:t>שן</a:t>
            </a:r>
            <a:endParaRPr lang="he-IL" sz="4400" b="0" cap="none" spc="0" dirty="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endParaRPr>
          </a:p>
        </p:txBody>
      </p:sp>
      <p:sp>
        <p:nvSpPr>
          <p:cNvPr id="46" name="TextBox 45"/>
          <p:cNvSpPr txBox="1"/>
          <p:nvPr/>
        </p:nvSpPr>
        <p:spPr>
          <a:xfrm>
            <a:off x="6873017" y="5019148"/>
            <a:ext cx="2872772" cy="523220"/>
          </a:xfrm>
          <a:prstGeom prst="rect">
            <a:avLst/>
          </a:prstGeom>
          <a:noFill/>
        </p:spPr>
        <p:txBody>
          <a:bodyPr wrap="square" rtlCol="1">
            <a:spAutoFit/>
          </a:bodyPr>
          <a:lstStyle/>
          <a:p>
            <a:r>
              <a:rPr lang="he-IL" sz="2800" b="1" u="sng" dirty="0" smtClean="0"/>
              <a:t>אין</a:t>
            </a:r>
            <a:r>
              <a:rPr lang="he-IL" sz="2800" b="1" dirty="0" smtClean="0"/>
              <a:t> הנאה </a:t>
            </a:r>
            <a:r>
              <a:rPr lang="he-IL" sz="2800" b="1" dirty="0" err="1" smtClean="0"/>
              <a:t>להזיקה</a:t>
            </a:r>
            <a:endParaRPr lang="he-IL" sz="2800" b="1" dirty="0"/>
          </a:p>
        </p:txBody>
      </p:sp>
      <p:sp>
        <p:nvSpPr>
          <p:cNvPr id="47" name="TextBox 46"/>
          <p:cNvSpPr txBox="1"/>
          <p:nvPr/>
        </p:nvSpPr>
        <p:spPr>
          <a:xfrm>
            <a:off x="2928669" y="3523742"/>
            <a:ext cx="2872772" cy="523220"/>
          </a:xfrm>
          <a:prstGeom prst="rect">
            <a:avLst/>
          </a:prstGeom>
          <a:noFill/>
        </p:spPr>
        <p:txBody>
          <a:bodyPr wrap="square" rtlCol="1">
            <a:spAutoFit/>
          </a:bodyPr>
          <a:lstStyle/>
          <a:p>
            <a:r>
              <a:rPr lang="he-IL" sz="2800" b="1" u="sng" dirty="0" smtClean="0"/>
              <a:t>יש הנאה </a:t>
            </a:r>
            <a:r>
              <a:rPr lang="he-IL" sz="2800" b="1" dirty="0" err="1" smtClean="0"/>
              <a:t>להזיקה</a:t>
            </a:r>
            <a:endParaRPr lang="he-IL" sz="2800" b="1" dirty="0"/>
          </a:p>
        </p:txBody>
      </p:sp>
    </p:spTree>
    <p:extLst>
      <p:ext uri="{BB962C8B-B14F-4D97-AF65-F5344CB8AC3E}">
        <p14:creationId xmlns:p14="http://schemas.microsoft.com/office/powerpoint/2010/main" val="227842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1" nodeType="clickEffect">
                                  <p:stCondLst>
                                    <p:cond delay="0"/>
                                  </p:stCondLst>
                                  <p:childTnLst>
                                    <p:animMotion origin="layout" path="M 3.125E-6 1.48148E-6 L 0.29856 0.66643 " pathEditMode="relative" rAng="0" ptsTypes="AA">
                                      <p:cBhvr>
                                        <p:cTn id="33" dur="2000" fill="hold"/>
                                        <p:tgtEl>
                                          <p:spTgt spid="36"/>
                                        </p:tgtEl>
                                        <p:attrNameLst>
                                          <p:attrName>ppt_x</p:attrName>
                                          <p:attrName>ppt_y</p:attrName>
                                        </p:attrNameLst>
                                      </p:cBhvr>
                                      <p:rCtr x="14922" y="33310"/>
                                    </p:animMotion>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1000" fill="hold"/>
                                        <p:tgtEl>
                                          <p:spTgt spid="43"/>
                                        </p:tgtEl>
                                        <p:attrNameLst>
                                          <p:attrName>ppt_w</p:attrName>
                                        </p:attrNameLst>
                                      </p:cBhvr>
                                      <p:tavLst>
                                        <p:tav tm="0">
                                          <p:val>
                                            <p:strVal val="#ppt_w*0.70"/>
                                          </p:val>
                                        </p:tav>
                                        <p:tav tm="100000">
                                          <p:val>
                                            <p:strVal val="#ppt_w"/>
                                          </p:val>
                                        </p:tav>
                                      </p:tavLst>
                                    </p:anim>
                                    <p:anim calcmode="lin" valueType="num">
                                      <p:cBhvr>
                                        <p:cTn id="49" dur="1000" fill="hold"/>
                                        <p:tgtEl>
                                          <p:spTgt spid="43"/>
                                        </p:tgtEl>
                                        <p:attrNameLst>
                                          <p:attrName>ppt_h</p:attrName>
                                        </p:attrNameLst>
                                      </p:cBhvr>
                                      <p:tavLst>
                                        <p:tav tm="0">
                                          <p:val>
                                            <p:strVal val="#ppt_h"/>
                                          </p:val>
                                        </p:tav>
                                        <p:tav tm="100000">
                                          <p:val>
                                            <p:strVal val="#ppt_h"/>
                                          </p:val>
                                        </p:tav>
                                      </p:tavLst>
                                    </p:anim>
                                    <p:animEffect transition="in" filter="fade">
                                      <p:cBhvr>
                                        <p:cTn id="50" dur="10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80">
                                          <p:stCondLst>
                                            <p:cond delay="0"/>
                                          </p:stCondLst>
                                        </p:cTn>
                                        <p:tgtEl>
                                          <p:spTgt spid="35"/>
                                        </p:tgtEl>
                                      </p:cBhvr>
                                    </p:animEffect>
                                    <p:anim calcmode="lin" valueType="num">
                                      <p:cBhvr>
                                        <p:cTn id="5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61" dur="26">
                                          <p:stCondLst>
                                            <p:cond delay="650"/>
                                          </p:stCondLst>
                                        </p:cTn>
                                        <p:tgtEl>
                                          <p:spTgt spid="35"/>
                                        </p:tgtEl>
                                      </p:cBhvr>
                                      <p:to x="100000" y="60000"/>
                                    </p:animScale>
                                    <p:animScale>
                                      <p:cBhvr>
                                        <p:cTn id="62" dur="166" decel="50000">
                                          <p:stCondLst>
                                            <p:cond delay="676"/>
                                          </p:stCondLst>
                                        </p:cTn>
                                        <p:tgtEl>
                                          <p:spTgt spid="35"/>
                                        </p:tgtEl>
                                      </p:cBhvr>
                                      <p:to x="100000" y="100000"/>
                                    </p:animScale>
                                    <p:animScale>
                                      <p:cBhvr>
                                        <p:cTn id="63" dur="26">
                                          <p:stCondLst>
                                            <p:cond delay="1312"/>
                                          </p:stCondLst>
                                        </p:cTn>
                                        <p:tgtEl>
                                          <p:spTgt spid="35"/>
                                        </p:tgtEl>
                                      </p:cBhvr>
                                      <p:to x="100000" y="80000"/>
                                    </p:animScale>
                                    <p:animScale>
                                      <p:cBhvr>
                                        <p:cTn id="64" dur="166" decel="50000">
                                          <p:stCondLst>
                                            <p:cond delay="1338"/>
                                          </p:stCondLst>
                                        </p:cTn>
                                        <p:tgtEl>
                                          <p:spTgt spid="35"/>
                                        </p:tgtEl>
                                      </p:cBhvr>
                                      <p:to x="100000" y="100000"/>
                                    </p:animScale>
                                    <p:animScale>
                                      <p:cBhvr>
                                        <p:cTn id="65" dur="26">
                                          <p:stCondLst>
                                            <p:cond delay="1642"/>
                                          </p:stCondLst>
                                        </p:cTn>
                                        <p:tgtEl>
                                          <p:spTgt spid="35"/>
                                        </p:tgtEl>
                                      </p:cBhvr>
                                      <p:to x="100000" y="90000"/>
                                    </p:animScale>
                                    <p:animScale>
                                      <p:cBhvr>
                                        <p:cTn id="66" dur="166" decel="50000">
                                          <p:stCondLst>
                                            <p:cond delay="1668"/>
                                          </p:stCondLst>
                                        </p:cTn>
                                        <p:tgtEl>
                                          <p:spTgt spid="35"/>
                                        </p:tgtEl>
                                      </p:cBhvr>
                                      <p:to x="100000" y="100000"/>
                                    </p:animScale>
                                    <p:animScale>
                                      <p:cBhvr>
                                        <p:cTn id="67" dur="26">
                                          <p:stCondLst>
                                            <p:cond delay="1808"/>
                                          </p:stCondLst>
                                        </p:cTn>
                                        <p:tgtEl>
                                          <p:spTgt spid="35"/>
                                        </p:tgtEl>
                                      </p:cBhvr>
                                      <p:to x="100000" y="95000"/>
                                    </p:animScale>
                                    <p:animScale>
                                      <p:cBhvr>
                                        <p:cTn id="68" dur="166" decel="50000">
                                          <p:stCondLst>
                                            <p:cond delay="1834"/>
                                          </p:stCondLst>
                                        </p:cTn>
                                        <p:tgtEl>
                                          <p:spTgt spid="3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dissolv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dissolve">
                                      <p:cBhvr>
                                        <p:cTn id="8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6" grpId="0"/>
      <p:bldP spid="36" grpId="1"/>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93353" y="459026"/>
            <a:ext cx="10663497" cy="1015663"/>
          </a:xfrm>
          <a:prstGeom prst="rect">
            <a:avLst/>
          </a:prstGeom>
          <a:noFill/>
        </p:spPr>
        <p:txBody>
          <a:bodyPr wrap="none" lIns="91440" tIns="45720" rIns="91440" bIns="45720">
            <a:spAutoFit/>
          </a:bodyPr>
          <a:lstStyle/>
          <a:p>
            <a:pPr algn="ctr"/>
            <a:r>
              <a:rPr lang="he-IL" sz="6000" b="0" cap="none" spc="0" dirty="0" smtClean="0">
                <a:ln w="0"/>
                <a:solidFill>
                  <a:schemeClr val="tx1"/>
                </a:solidFill>
                <a:effectLst>
                  <a:outerShdw blurRad="38100" dist="19050" dir="2700000" algn="tl" rotWithShape="0">
                    <a:schemeClr val="dk1">
                      <a:alpha val="40000"/>
                    </a:schemeClr>
                  </a:outerShdw>
                </a:effectLst>
              </a:rPr>
              <a:t>       לא הרי              כהרי            </a:t>
            </a:r>
            <a:endParaRPr lang="he-IL" sz="6000" b="0" cap="none" spc="0" dirty="0">
              <a:ln w="0"/>
              <a:solidFill>
                <a:schemeClr val="tx1"/>
              </a:solidFill>
              <a:effectLst>
                <a:outerShdw blurRad="38100" dist="19050" dir="2700000" algn="tl" rotWithShape="0">
                  <a:schemeClr val="dk1">
                    <a:alpha val="40000"/>
                  </a:schemeClr>
                </a:outerShdw>
              </a:effectLst>
            </a:endParaRPr>
          </a:p>
        </p:txBody>
      </p:sp>
      <p:sp>
        <p:nvSpPr>
          <p:cNvPr id="5" name="TextBox 4"/>
          <p:cNvSpPr txBox="1"/>
          <p:nvPr/>
        </p:nvSpPr>
        <p:spPr>
          <a:xfrm>
            <a:off x="5965139" y="246354"/>
            <a:ext cx="1043491" cy="523220"/>
          </a:xfrm>
          <a:prstGeom prst="rect">
            <a:avLst/>
          </a:prstGeom>
          <a:noFill/>
        </p:spPr>
        <p:txBody>
          <a:bodyPr wrap="square" rtlCol="1">
            <a:spAutoFit/>
          </a:bodyPr>
          <a:lstStyle/>
          <a:p>
            <a:pPr algn="ctr"/>
            <a:r>
              <a:rPr lang="he-IL" sz="2800" b="1" dirty="0" smtClean="0">
                <a:ln>
                  <a:solidFill>
                    <a:sysClr val="windowText" lastClr="000000"/>
                  </a:solidFill>
                </a:ln>
                <a:solidFill>
                  <a:srgbClr val="FF0000"/>
                </a:solidFill>
              </a:rPr>
              <a:t>חמור</a:t>
            </a:r>
            <a:endParaRPr lang="he-IL" sz="2800" b="1" dirty="0">
              <a:ln>
                <a:solidFill>
                  <a:sysClr val="windowText" lastClr="000000"/>
                </a:solidFill>
              </a:ln>
              <a:solidFill>
                <a:srgbClr val="FF0000"/>
              </a:solidFill>
            </a:endParaRPr>
          </a:p>
        </p:txBody>
      </p:sp>
      <p:sp>
        <p:nvSpPr>
          <p:cNvPr id="6" name="TextBox 5"/>
          <p:cNvSpPr txBox="1"/>
          <p:nvPr/>
        </p:nvSpPr>
        <p:spPr>
          <a:xfrm>
            <a:off x="2013535" y="246110"/>
            <a:ext cx="1043491" cy="523220"/>
          </a:xfrm>
          <a:prstGeom prst="rect">
            <a:avLst/>
          </a:prstGeom>
          <a:noFill/>
        </p:spPr>
        <p:txBody>
          <a:bodyPr wrap="square" rtlCol="1">
            <a:spAutoFit/>
          </a:bodyPr>
          <a:lstStyle/>
          <a:p>
            <a:pPr algn="ctr"/>
            <a:r>
              <a:rPr lang="he-IL" sz="2800" b="1" dirty="0" smtClean="0">
                <a:ln>
                  <a:solidFill>
                    <a:sysClr val="windowText" lastClr="000000"/>
                  </a:solidFill>
                </a:ln>
                <a:solidFill>
                  <a:schemeClr val="accent6"/>
                </a:solidFill>
              </a:rPr>
              <a:t>קל</a:t>
            </a:r>
            <a:endParaRPr lang="he-IL" sz="2800" b="1" dirty="0">
              <a:ln>
                <a:solidFill>
                  <a:sysClr val="windowText" lastClr="000000"/>
                </a:solidFill>
              </a:ln>
              <a:solidFill>
                <a:schemeClr val="accent6"/>
              </a:solidFill>
            </a:endParaRPr>
          </a:p>
        </p:txBody>
      </p:sp>
      <p:grpSp>
        <p:nvGrpSpPr>
          <p:cNvPr id="35" name="קבוצה 34"/>
          <p:cNvGrpSpPr/>
          <p:nvPr/>
        </p:nvGrpSpPr>
        <p:grpSpPr>
          <a:xfrm>
            <a:off x="3906150" y="2213639"/>
            <a:ext cx="4990423" cy="3498672"/>
            <a:chOff x="3523128" y="2022438"/>
            <a:chExt cx="5360902" cy="3506993"/>
          </a:xfrm>
        </p:grpSpPr>
        <p:grpSp>
          <p:nvGrpSpPr>
            <p:cNvPr id="33" name="קבוצה 32"/>
            <p:cNvGrpSpPr/>
            <p:nvPr/>
          </p:nvGrpSpPr>
          <p:grpSpPr>
            <a:xfrm>
              <a:off x="3523128" y="2022438"/>
              <a:ext cx="5360902" cy="2710928"/>
              <a:chOff x="3614569" y="1645920"/>
              <a:chExt cx="5360902" cy="2710928"/>
            </a:xfrm>
          </p:grpSpPr>
          <p:cxnSp>
            <p:nvCxnSpPr>
              <p:cNvPr id="8" name="מחבר ישר 7"/>
              <p:cNvCxnSpPr/>
              <p:nvPr/>
            </p:nvCxnSpPr>
            <p:spPr>
              <a:xfrm>
                <a:off x="4120179" y="1645920"/>
                <a:ext cx="4356847" cy="14415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6203579" y="2312894"/>
                <a:ext cx="0" cy="20439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a:off x="4206240" y="1656678"/>
                <a:ext cx="10758" cy="6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8373044" y="3055171"/>
                <a:ext cx="10758" cy="64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קבוצה 27"/>
              <p:cNvGrpSpPr/>
              <p:nvPr/>
            </p:nvGrpSpPr>
            <p:grpSpPr>
              <a:xfrm>
                <a:off x="7770613" y="3710604"/>
                <a:ext cx="1204858" cy="646244"/>
                <a:chOff x="7770613" y="3710604"/>
                <a:chExt cx="1204858" cy="646244"/>
              </a:xfrm>
            </p:grpSpPr>
            <p:sp>
              <p:nvSpPr>
                <p:cNvPr id="19" name="סוגר מרובע ימני 18"/>
                <p:cNvSpPr/>
                <p:nvPr/>
              </p:nvSpPr>
              <p:spPr>
                <a:xfrm rot="5400000">
                  <a:off x="8093343" y="3474720"/>
                  <a:ext cx="559398" cy="1204857"/>
                </a:xfrm>
                <a:prstGeom prst="rightBracket">
                  <a:avLst/>
                </a:prstGeom>
                <a:solidFill>
                  <a:srgbClr val="FF5050">
                    <a:alpha val="5700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21" name="מחבר ישר 20"/>
                <p:cNvCxnSpPr/>
                <p:nvPr/>
              </p:nvCxnSpPr>
              <p:spPr>
                <a:xfrm>
                  <a:off x="8373044" y="3713929"/>
                  <a:ext cx="602427" cy="94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a:stCxn id="19" idx="1"/>
                </p:cNvCxnSpPr>
                <p:nvPr/>
              </p:nvCxnSpPr>
              <p:spPr>
                <a:xfrm flipV="1">
                  <a:off x="7770614" y="3710604"/>
                  <a:ext cx="613186" cy="86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קבוצה 28"/>
              <p:cNvGrpSpPr/>
              <p:nvPr/>
            </p:nvGrpSpPr>
            <p:grpSpPr>
              <a:xfrm>
                <a:off x="3614569" y="2312894"/>
                <a:ext cx="1204858" cy="646244"/>
                <a:chOff x="7770613" y="3710604"/>
                <a:chExt cx="1204858" cy="646244"/>
              </a:xfrm>
            </p:grpSpPr>
            <p:sp>
              <p:nvSpPr>
                <p:cNvPr id="30" name="סוגר מרובע ימני 29"/>
                <p:cNvSpPr/>
                <p:nvPr/>
              </p:nvSpPr>
              <p:spPr>
                <a:xfrm rot="5400000">
                  <a:off x="8093343" y="3474720"/>
                  <a:ext cx="559398" cy="1204857"/>
                </a:xfrm>
                <a:prstGeom prst="rightBracket">
                  <a:avLst/>
                </a:prstGeom>
                <a:solidFill>
                  <a:srgbClr val="66FF33">
                    <a:alpha val="55000"/>
                  </a:srgbClr>
                </a:solid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solidFill>
                      <a:srgbClr val="66FF33"/>
                    </a:solidFill>
                  </a:endParaRPr>
                </a:p>
              </p:txBody>
            </p:sp>
            <p:cxnSp>
              <p:nvCxnSpPr>
                <p:cNvPr id="31" name="מחבר ישר 30"/>
                <p:cNvCxnSpPr/>
                <p:nvPr/>
              </p:nvCxnSpPr>
              <p:spPr>
                <a:xfrm>
                  <a:off x="8373044" y="3713929"/>
                  <a:ext cx="602427" cy="942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מחבר ישר 31"/>
                <p:cNvCxnSpPr>
                  <a:stCxn id="30" idx="1"/>
                </p:cNvCxnSpPr>
                <p:nvPr/>
              </p:nvCxnSpPr>
              <p:spPr>
                <a:xfrm flipV="1">
                  <a:off x="7770614" y="3710604"/>
                  <a:ext cx="613186" cy="868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עוגה 33"/>
            <p:cNvSpPr/>
            <p:nvPr/>
          </p:nvSpPr>
          <p:spPr>
            <a:xfrm rot="10800000">
              <a:off x="5604733" y="4733365"/>
              <a:ext cx="1021976" cy="796066"/>
            </a:xfrm>
            <a:prstGeom prst="pie">
              <a:avLst>
                <a:gd name="adj1" fmla="val 0"/>
                <a:gd name="adj2" fmla="val 10800000"/>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grpSp>
      <p:sp>
        <p:nvSpPr>
          <p:cNvPr id="36" name="TextBox 35"/>
          <p:cNvSpPr txBox="1"/>
          <p:nvPr/>
        </p:nvSpPr>
        <p:spPr>
          <a:xfrm>
            <a:off x="3347221" y="1500126"/>
            <a:ext cx="5755755" cy="769441"/>
          </a:xfrm>
          <a:prstGeom prst="rect">
            <a:avLst/>
          </a:prstGeom>
          <a:noFill/>
        </p:spPr>
        <p:txBody>
          <a:bodyPr wrap="square" rtlCol="1">
            <a:spAutoFit/>
          </a:bodyPr>
          <a:lstStyle/>
          <a:p>
            <a:pPr algn="ctr"/>
            <a:r>
              <a:rPr lang="he-IL" sz="4400" dirty="0" smtClean="0">
                <a:latin typeface="Guttman Mantova" panose="02010401010101010101" pitchFamily="2" charset="-79"/>
                <a:cs typeface="1Dalila" pitchFamily="2" charset="-79"/>
              </a:rPr>
              <a:t>כיצד מסביר שמואל את המשנה</a:t>
            </a:r>
            <a:endParaRPr lang="he-IL" sz="4400" dirty="0">
              <a:latin typeface="Guttman Mantova" panose="02010401010101010101" pitchFamily="2" charset="-79"/>
              <a:cs typeface="1Dalila" pitchFamily="2" charset="-79"/>
            </a:endParaRPr>
          </a:p>
        </p:txBody>
      </p:sp>
      <p:grpSp>
        <p:nvGrpSpPr>
          <p:cNvPr id="39" name="קבוצה 38"/>
          <p:cNvGrpSpPr/>
          <p:nvPr/>
        </p:nvGrpSpPr>
        <p:grpSpPr>
          <a:xfrm>
            <a:off x="1654271" y="448143"/>
            <a:ext cx="6099758" cy="1030217"/>
            <a:chOff x="1632756" y="458901"/>
            <a:chExt cx="6099758" cy="1030217"/>
          </a:xfrm>
        </p:grpSpPr>
        <p:sp>
          <p:nvSpPr>
            <p:cNvPr id="37" name="מלבן 36"/>
            <p:cNvSpPr/>
            <p:nvPr/>
          </p:nvSpPr>
          <p:spPr>
            <a:xfrm>
              <a:off x="5334101" y="458901"/>
              <a:ext cx="2398413" cy="1015663"/>
            </a:xfrm>
            <a:prstGeom prst="rect">
              <a:avLst/>
            </a:prstGeom>
          </p:spPr>
          <p:txBody>
            <a:bodyPr wrap="none">
              <a:spAutoFit/>
            </a:bodyPr>
            <a:lstStyle/>
            <a:p>
              <a:r>
                <a:rPr lang="he-IL" sz="6000" dirty="0" smtClean="0">
                  <a:ln w="0"/>
                  <a:effectLst>
                    <a:outerShdw blurRad="38100" dist="19050" dir="2700000" algn="tl" rotWithShape="0">
                      <a:schemeClr val="dk1">
                        <a:alpha val="40000"/>
                      </a:schemeClr>
                    </a:outerShdw>
                  </a:effectLst>
                </a:rPr>
                <a:t>המבעה</a:t>
              </a:r>
              <a:endParaRPr lang="he-IL" sz="6000" dirty="0">
                <a:ln w="0"/>
                <a:effectLst>
                  <a:outerShdw blurRad="38100" dist="19050" dir="2700000" algn="tl" rotWithShape="0">
                    <a:schemeClr val="dk1">
                      <a:alpha val="40000"/>
                    </a:schemeClr>
                  </a:outerShdw>
                </a:effectLst>
              </a:endParaRPr>
            </a:p>
          </p:txBody>
        </p:sp>
        <p:sp>
          <p:nvSpPr>
            <p:cNvPr id="38" name="מלבן 37"/>
            <p:cNvSpPr/>
            <p:nvPr/>
          </p:nvSpPr>
          <p:spPr>
            <a:xfrm>
              <a:off x="1632756" y="473455"/>
              <a:ext cx="1762021" cy="1015663"/>
            </a:xfrm>
            <a:prstGeom prst="rect">
              <a:avLst/>
            </a:prstGeom>
          </p:spPr>
          <p:txBody>
            <a:bodyPr wrap="none">
              <a:spAutoFit/>
            </a:bodyPr>
            <a:lstStyle/>
            <a:p>
              <a:pPr algn="ctr"/>
              <a:r>
                <a:rPr lang="he-IL" sz="6000" dirty="0" smtClean="0">
                  <a:ln w="0"/>
                  <a:effectLst>
                    <a:outerShdw blurRad="38100" dist="19050" dir="2700000" algn="tl" rotWithShape="0">
                      <a:schemeClr val="dk1">
                        <a:alpha val="40000"/>
                      </a:schemeClr>
                    </a:outerShdw>
                  </a:effectLst>
                </a:rPr>
                <a:t>השור</a:t>
              </a:r>
              <a:endParaRPr lang="he-IL" sz="6000" dirty="0">
                <a:ln w="0"/>
                <a:effectLst>
                  <a:outerShdw blurRad="38100" dist="19050" dir="2700000" algn="tl" rotWithShape="0">
                    <a:schemeClr val="dk1">
                      <a:alpha val="40000"/>
                    </a:schemeClr>
                  </a:outerShdw>
                </a:effectLst>
              </a:endParaRPr>
            </a:p>
          </p:txBody>
        </p:sp>
      </p:grpSp>
      <p:grpSp>
        <p:nvGrpSpPr>
          <p:cNvPr id="40" name="קבוצה 39"/>
          <p:cNvGrpSpPr/>
          <p:nvPr/>
        </p:nvGrpSpPr>
        <p:grpSpPr>
          <a:xfrm>
            <a:off x="1837706" y="439417"/>
            <a:ext cx="5334624" cy="1029219"/>
            <a:chOff x="1816191" y="477583"/>
            <a:chExt cx="5334624" cy="1029219"/>
          </a:xfrm>
        </p:grpSpPr>
        <p:sp>
          <p:nvSpPr>
            <p:cNvPr id="41" name="מלבן 40"/>
            <p:cNvSpPr/>
            <p:nvPr/>
          </p:nvSpPr>
          <p:spPr>
            <a:xfrm>
              <a:off x="5779926" y="477583"/>
              <a:ext cx="1370889" cy="1015663"/>
            </a:xfrm>
            <a:prstGeom prst="rect">
              <a:avLst/>
            </a:prstGeom>
          </p:spPr>
          <p:txBody>
            <a:bodyPr wrap="none">
              <a:spAutoFit/>
            </a:bodyPr>
            <a:lstStyle/>
            <a:p>
              <a:r>
                <a:rPr lang="he-IL" sz="6000" dirty="0" smtClean="0">
                  <a:ln w="28575">
                    <a:solidFill>
                      <a:sysClr val="windowText" lastClr="000000"/>
                    </a:solidFill>
                  </a:ln>
                  <a:solidFill>
                    <a:srgbClr val="A50021"/>
                  </a:solidFill>
                  <a:effectLst>
                    <a:outerShdw blurRad="38100" dist="19050" dir="2700000" algn="tl" rotWithShape="0">
                      <a:schemeClr val="dk1">
                        <a:alpha val="40000"/>
                      </a:schemeClr>
                    </a:outerShdw>
                  </a:effectLst>
                </a:rPr>
                <a:t>השן</a:t>
              </a:r>
              <a:endParaRPr lang="he-IL" sz="6000" dirty="0">
                <a:ln w="28575">
                  <a:solidFill>
                    <a:sysClr val="windowText" lastClr="000000"/>
                  </a:solidFill>
                </a:ln>
                <a:solidFill>
                  <a:srgbClr val="A50021"/>
                </a:solidFill>
                <a:effectLst>
                  <a:outerShdw blurRad="38100" dist="19050" dir="2700000" algn="tl" rotWithShape="0">
                    <a:schemeClr val="dk1">
                      <a:alpha val="40000"/>
                    </a:schemeClr>
                  </a:outerShdw>
                </a:effectLst>
              </a:endParaRPr>
            </a:p>
          </p:txBody>
        </p:sp>
        <p:sp>
          <p:nvSpPr>
            <p:cNvPr id="42" name="מלבן 41"/>
            <p:cNvSpPr/>
            <p:nvPr/>
          </p:nvSpPr>
          <p:spPr>
            <a:xfrm>
              <a:off x="1816191" y="491139"/>
              <a:ext cx="1651414" cy="1015663"/>
            </a:xfrm>
            <a:prstGeom prst="rect">
              <a:avLst/>
            </a:prstGeom>
          </p:spPr>
          <p:txBody>
            <a:bodyPr wrap="none">
              <a:spAutoFit/>
            </a:bodyPr>
            <a:lstStyle/>
            <a:p>
              <a:pPr algn="ctr"/>
              <a:r>
                <a:rPr lang="he-IL" sz="6000" dirty="0" smtClean="0">
                  <a:ln w="28575">
                    <a:solidFill>
                      <a:sysClr val="windowText" lastClr="000000"/>
                    </a:solidFill>
                  </a:ln>
                  <a:solidFill>
                    <a:srgbClr val="669900"/>
                  </a:solidFill>
                  <a:effectLst>
                    <a:outerShdw blurRad="38100" dist="19050" dir="2700000" algn="tl" rotWithShape="0">
                      <a:schemeClr val="dk1">
                        <a:alpha val="40000"/>
                      </a:schemeClr>
                    </a:outerShdw>
                  </a:effectLst>
                </a:rPr>
                <a:t>הקרן</a:t>
              </a:r>
              <a:endParaRPr lang="he-IL" sz="6000" dirty="0">
                <a:ln w="28575">
                  <a:solidFill>
                    <a:sysClr val="windowText" lastClr="000000"/>
                  </a:solidFill>
                </a:ln>
                <a:solidFill>
                  <a:srgbClr val="669900"/>
                </a:solidFill>
                <a:effectLst>
                  <a:outerShdw blurRad="38100" dist="19050" dir="2700000" algn="tl" rotWithShape="0">
                    <a:schemeClr val="dk1">
                      <a:alpha val="40000"/>
                    </a:schemeClr>
                  </a:outerShdw>
                </a:effectLst>
              </a:endParaRPr>
            </a:p>
          </p:txBody>
        </p:sp>
      </p:grpSp>
      <p:sp>
        <p:nvSpPr>
          <p:cNvPr id="43" name="מלבן 42"/>
          <p:cNvSpPr/>
          <p:nvPr/>
        </p:nvSpPr>
        <p:spPr>
          <a:xfrm>
            <a:off x="-270649" y="1199978"/>
            <a:ext cx="12229095" cy="954107"/>
          </a:xfrm>
          <a:prstGeom prst="rect">
            <a:avLst/>
          </a:prstGeom>
        </p:spPr>
        <p:txBody>
          <a:bodyPr wrap="square">
            <a:spAutoFit/>
          </a:bodyPr>
          <a:lstStyle/>
          <a:p>
            <a:endParaRPr lang="he-IL" sz="1600" dirty="0" smtClean="0"/>
          </a:p>
          <a:p>
            <a:r>
              <a:rPr lang="he-IL" sz="4000" dirty="0">
                <a:latin typeface="FrankRuehl "/>
                <a:cs typeface="FrankRuehl BT" pitchFamily="2" charset="-79"/>
              </a:rPr>
              <a:t>"לא ראי </a:t>
            </a:r>
            <a:r>
              <a:rPr lang="he-IL" sz="4000" dirty="0" smtClean="0">
                <a:latin typeface="FrankRuehl "/>
                <a:cs typeface="FrankRuehl BT" pitchFamily="2" charset="-79"/>
              </a:rPr>
              <a:t>השן- </a:t>
            </a:r>
            <a:r>
              <a:rPr lang="he-IL" sz="4000" dirty="0">
                <a:ln>
                  <a:solidFill>
                    <a:sysClr val="windowText" lastClr="000000"/>
                  </a:solidFill>
                </a:ln>
                <a:solidFill>
                  <a:srgbClr val="FF5050"/>
                </a:solidFill>
                <a:latin typeface="FrankRuehl "/>
                <a:cs typeface="FrankRuehl BT" pitchFamily="2" charset="-79"/>
              </a:rPr>
              <a:t>שאין </a:t>
            </a:r>
            <a:r>
              <a:rPr lang="he-IL" sz="4000" dirty="0" smtClean="0">
                <a:ln>
                  <a:solidFill>
                    <a:sysClr val="windowText" lastClr="000000"/>
                  </a:solidFill>
                </a:ln>
                <a:solidFill>
                  <a:srgbClr val="FF5050"/>
                </a:solidFill>
                <a:latin typeface="FrankRuehl "/>
                <a:cs typeface="FrankRuehl BT" pitchFamily="2" charset="-79"/>
              </a:rPr>
              <a:t>כוונתו </a:t>
            </a:r>
            <a:r>
              <a:rPr lang="he-IL" sz="4000" dirty="0" err="1" smtClean="0">
                <a:ln>
                  <a:solidFill>
                    <a:sysClr val="windowText" lastClr="000000"/>
                  </a:solidFill>
                </a:ln>
                <a:solidFill>
                  <a:srgbClr val="FF5050"/>
                </a:solidFill>
                <a:latin typeface="FrankRuehl "/>
                <a:cs typeface="FrankRuehl BT" pitchFamily="2" charset="-79"/>
              </a:rPr>
              <a:t>להזיק</a:t>
            </a:r>
            <a:r>
              <a:rPr lang="he-IL" sz="4000" dirty="0" err="1" smtClean="0">
                <a:latin typeface="FrankRuehl "/>
                <a:cs typeface="FrankRuehl BT" pitchFamily="2" charset="-79"/>
              </a:rPr>
              <a:t>כראי</a:t>
            </a:r>
            <a:r>
              <a:rPr lang="he-IL" sz="4000" dirty="0" smtClean="0">
                <a:latin typeface="FrankRuehl "/>
                <a:cs typeface="FrankRuehl BT" pitchFamily="2" charset="-79"/>
              </a:rPr>
              <a:t> הקרן- </a:t>
            </a:r>
            <a:r>
              <a:rPr lang="he-IL" sz="4000" dirty="0" smtClean="0">
                <a:ln>
                  <a:solidFill>
                    <a:sysClr val="windowText" lastClr="000000"/>
                  </a:solidFill>
                </a:ln>
                <a:solidFill>
                  <a:srgbClr val="669900"/>
                </a:solidFill>
                <a:latin typeface="FrankRuehl "/>
                <a:cs typeface="FrankRuehl BT" pitchFamily="2" charset="-79"/>
              </a:rPr>
              <a:t>שכוונתו להזיק</a:t>
            </a:r>
            <a:r>
              <a:rPr lang="he-IL" sz="4000" dirty="0" smtClean="0">
                <a:latin typeface="FrankRuehl "/>
                <a:cs typeface="FrankRuehl BT" pitchFamily="2" charset="-79"/>
              </a:rPr>
              <a:t>" </a:t>
            </a:r>
            <a:endParaRPr lang="he-IL" sz="4000" dirty="0">
              <a:latin typeface="FrankRuehl "/>
              <a:cs typeface="FrankRuehl BT" pitchFamily="2" charset="-79"/>
            </a:endParaRPr>
          </a:p>
        </p:txBody>
      </p:sp>
      <p:sp>
        <p:nvSpPr>
          <p:cNvPr id="44" name="מלבן 43"/>
          <p:cNvSpPr/>
          <p:nvPr/>
        </p:nvSpPr>
        <p:spPr>
          <a:xfrm>
            <a:off x="7994373" y="4232282"/>
            <a:ext cx="723275" cy="769441"/>
          </a:xfrm>
          <a:prstGeom prst="rect">
            <a:avLst/>
          </a:prstGeom>
          <a:noFill/>
        </p:spPr>
        <p:txBody>
          <a:bodyPr wrap="none" lIns="91440" tIns="45720" rIns="91440" bIns="45720">
            <a:spAutoFit/>
          </a:bodyPr>
          <a:lstStyle/>
          <a:p>
            <a:pPr algn="ctr"/>
            <a:r>
              <a:rPr lang="he-IL" sz="4400" b="0" cap="none" spc="0" dirty="0" smtClean="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rPr>
              <a:t>שן</a:t>
            </a:r>
            <a:endParaRPr lang="he-IL" sz="4400" b="0" cap="none" spc="0" dirty="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endParaRPr>
          </a:p>
        </p:txBody>
      </p:sp>
      <p:sp>
        <p:nvSpPr>
          <p:cNvPr id="45" name="מלבן 44"/>
          <p:cNvSpPr/>
          <p:nvPr/>
        </p:nvSpPr>
        <p:spPr>
          <a:xfrm>
            <a:off x="4001914" y="2866204"/>
            <a:ext cx="930063" cy="769441"/>
          </a:xfrm>
          <a:prstGeom prst="rect">
            <a:avLst/>
          </a:prstGeom>
          <a:noFill/>
        </p:spPr>
        <p:txBody>
          <a:bodyPr wrap="none" lIns="91440" tIns="45720" rIns="91440" bIns="45720">
            <a:spAutoFit/>
          </a:bodyPr>
          <a:lstStyle/>
          <a:p>
            <a:pPr algn="ctr"/>
            <a:r>
              <a:rPr lang="he-IL" sz="4400" b="0" cap="none" spc="0" dirty="0" smtClean="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rPr>
              <a:t>קרן</a:t>
            </a:r>
            <a:endParaRPr lang="he-IL" sz="4400" b="0" cap="none" spc="0" dirty="0">
              <a:ln w="0"/>
              <a:solidFill>
                <a:schemeClr val="tx1"/>
              </a:solidFill>
              <a:effectLst>
                <a:outerShdw blurRad="38100" dist="19050" dir="2700000" algn="tl" rotWithShape="0">
                  <a:schemeClr val="dk1">
                    <a:alpha val="40000"/>
                  </a:schemeClr>
                </a:outerShdw>
              </a:effectLst>
              <a:latin typeface="Guttman Mantova" panose="02010401010101010101" pitchFamily="2" charset="-79"/>
              <a:cs typeface="Guttman Mantova" panose="02010401010101010101" pitchFamily="2" charset="-79"/>
            </a:endParaRPr>
          </a:p>
        </p:txBody>
      </p:sp>
      <p:sp>
        <p:nvSpPr>
          <p:cNvPr id="46" name="TextBox 45"/>
          <p:cNvSpPr txBox="1"/>
          <p:nvPr/>
        </p:nvSpPr>
        <p:spPr>
          <a:xfrm>
            <a:off x="6873017" y="5019148"/>
            <a:ext cx="2872772" cy="523220"/>
          </a:xfrm>
          <a:prstGeom prst="rect">
            <a:avLst/>
          </a:prstGeom>
          <a:noFill/>
        </p:spPr>
        <p:txBody>
          <a:bodyPr wrap="square" rtlCol="1">
            <a:spAutoFit/>
          </a:bodyPr>
          <a:lstStyle/>
          <a:p>
            <a:r>
              <a:rPr lang="he-IL" sz="2800" b="1" u="sng" dirty="0" smtClean="0"/>
              <a:t>אין</a:t>
            </a:r>
            <a:r>
              <a:rPr lang="he-IL" sz="2800" b="1" dirty="0" smtClean="0"/>
              <a:t> כוונתו להזיק</a:t>
            </a:r>
            <a:endParaRPr lang="he-IL" sz="2800" b="1" dirty="0"/>
          </a:p>
        </p:txBody>
      </p:sp>
      <p:sp>
        <p:nvSpPr>
          <p:cNvPr id="47" name="TextBox 46"/>
          <p:cNvSpPr txBox="1"/>
          <p:nvPr/>
        </p:nvSpPr>
        <p:spPr>
          <a:xfrm>
            <a:off x="3081539" y="3550616"/>
            <a:ext cx="2872772" cy="523220"/>
          </a:xfrm>
          <a:prstGeom prst="rect">
            <a:avLst/>
          </a:prstGeom>
          <a:noFill/>
        </p:spPr>
        <p:txBody>
          <a:bodyPr wrap="square" rtlCol="1">
            <a:spAutoFit/>
          </a:bodyPr>
          <a:lstStyle/>
          <a:p>
            <a:pPr algn="ctr"/>
            <a:r>
              <a:rPr lang="he-IL" sz="2800" b="1" dirty="0" smtClean="0"/>
              <a:t>כוונתו להזיק</a:t>
            </a:r>
            <a:endParaRPr lang="he-IL" sz="2800" b="1" dirty="0"/>
          </a:p>
        </p:txBody>
      </p:sp>
    </p:spTree>
    <p:extLst>
      <p:ext uri="{BB962C8B-B14F-4D97-AF65-F5344CB8AC3E}">
        <p14:creationId xmlns:p14="http://schemas.microsoft.com/office/powerpoint/2010/main" val="213844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dissolv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randombar(vertical)">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path" presetSubtype="0" accel="50000" decel="50000" fill="hold" grpId="1" nodeType="clickEffect">
                                  <p:stCondLst>
                                    <p:cond delay="0"/>
                                  </p:stCondLst>
                                  <p:childTnLst>
                                    <p:animMotion origin="layout" path="M 3.125E-6 1.48148E-6 L 0.29856 0.66643 " pathEditMode="relative" rAng="0" ptsTypes="AA">
                                      <p:cBhvr>
                                        <p:cTn id="33" dur="2000" fill="hold"/>
                                        <p:tgtEl>
                                          <p:spTgt spid="36"/>
                                        </p:tgtEl>
                                        <p:attrNameLst>
                                          <p:attrName>ppt_x</p:attrName>
                                          <p:attrName>ppt_y</p:attrName>
                                        </p:attrNameLst>
                                      </p:cBhvr>
                                      <p:rCtr x="14922" y="33310"/>
                                    </p:animMotion>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39"/>
                                        </p:tgtEl>
                                      </p:cBhvr>
                                    </p:animEffect>
                                    <p:set>
                                      <p:cBhvr>
                                        <p:cTn id="38" dur="1" fill="hold">
                                          <p:stCondLst>
                                            <p:cond delay="499"/>
                                          </p:stCondLst>
                                        </p:cTn>
                                        <p:tgtEl>
                                          <p:spTgt spid="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dissolv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p:cTn id="48" dur="1000" fill="hold"/>
                                        <p:tgtEl>
                                          <p:spTgt spid="43"/>
                                        </p:tgtEl>
                                        <p:attrNameLst>
                                          <p:attrName>ppt_w</p:attrName>
                                        </p:attrNameLst>
                                      </p:cBhvr>
                                      <p:tavLst>
                                        <p:tav tm="0">
                                          <p:val>
                                            <p:strVal val="#ppt_w*0.70"/>
                                          </p:val>
                                        </p:tav>
                                        <p:tav tm="100000">
                                          <p:val>
                                            <p:strVal val="#ppt_w"/>
                                          </p:val>
                                        </p:tav>
                                      </p:tavLst>
                                    </p:anim>
                                    <p:anim calcmode="lin" valueType="num">
                                      <p:cBhvr>
                                        <p:cTn id="49" dur="1000" fill="hold"/>
                                        <p:tgtEl>
                                          <p:spTgt spid="43"/>
                                        </p:tgtEl>
                                        <p:attrNameLst>
                                          <p:attrName>ppt_h</p:attrName>
                                        </p:attrNameLst>
                                      </p:cBhvr>
                                      <p:tavLst>
                                        <p:tav tm="0">
                                          <p:val>
                                            <p:strVal val="#ppt_h"/>
                                          </p:val>
                                        </p:tav>
                                        <p:tav tm="100000">
                                          <p:val>
                                            <p:strVal val="#ppt_h"/>
                                          </p:val>
                                        </p:tav>
                                      </p:tavLst>
                                    </p:anim>
                                    <p:animEffect transition="in" filter="fade">
                                      <p:cBhvr>
                                        <p:cTn id="50" dur="10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down)">
                                      <p:cBhvr>
                                        <p:cTn id="55" dur="580">
                                          <p:stCondLst>
                                            <p:cond delay="0"/>
                                          </p:stCondLst>
                                        </p:cTn>
                                        <p:tgtEl>
                                          <p:spTgt spid="35"/>
                                        </p:tgtEl>
                                      </p:cBhvr>
                                    </p:animEffect>
                                    <p:anim calcmode="lin" valueType="num">
                                      <p:cBhvr>
                                        <p:cTn id="5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61" dur="26">
                                          <p:stCondLst>
                                            <p:cond delay="650"/>
                                          </p:stCondLst>
                                        </p:cTn>
                                        <p:tgtEl>
                                          <p:spTgt spid="35"/>
                                        </p:tgtEl>
                                      </p:cBhvr>
                                      <p:to x="100000" y="60000"/>
                                    </p:animScale>
                                    <p:animScale>
                                      <p:cBhvr>
                                        <p:cTn id="62" dur="166" decel="50000">
                                          <p:stCondLst>
                                            <p:cond delay="676"/>
                                          </p:stCondLst>
                                        </p:cTn>
                                        <p:tgtEl>
                                          <p:spTgt spid="35"/>
                                        </p:tgtEl>
                                      </p:cBhvr>
                                      <p:to x="100000" y="100000"/>
                                    </p:animScale>
                                    <p:animScale>
                                      <p:cBhvr>
                                        <p:cTn id="63" dur="26">
                                          <p:stCondLst>
                                            <p:cond delay="1312"/>
                                          </p:stCondLst>
                                        </p:cTn>
                                        <p:tgtEl>
                                          <p:spTgt spid="35"/>
                                        </p:tgtEl>
                                      </p:cBhvr>
                                      <p:to x="100000" y="80000"/>
                                    </p:animScale>
                                    <p:animScale>
                                      <p:cBhvr>
                                        <p:cTn id="64" dur="166" decel="50000">
                                          <p:stCondLst>
                                            <p:cond delay="1338"/>
                                          </p:stCondLst>
                                        </p:cTn>
                                        <p:tgtEl>
                                          <p:spTgt spid="35"/>
                                        </p:tgtEl>
                                      </p:cBhvr>
                                      <p:to x="100000" y="100000"/>
                                    </p:animScale>
                                    <p:animScale>
                                      <p:cBhvr>
                                        <p:cTn id="65" dur="26">
                                          <p:stCondLst>
                                            <p:cond delay="1642"/>
                                          </p:stCondLst>
                                        </p:cTn>
                                        <p:tgtEl>
                                          <p:spTgt spid="35"/>
                                        </p:tgtEl>
                                      </p:cBhvr>
                                      <p:to x="100000" y="90000"/>
                                    </p:animScale>
                                    <p:animScale>
                                      <p:cBhvr>
                                        <p:cTn id="66" dur="166" decel="50000">
                                          <p:stCondLst>
                                            <p:cond delay="1668"/>
                                          </p:stCondLst>
                                        </p:cTn>
                                        <p:tgtEl>
                                          <p:spTgt spid="35"/>
                                        </p:tgtEl>
                                      </p:cBhvr>
                                      <p:to x="100000" y="100000"/>
                                    </p:animScale>
                                    <p:animScale>
                                      <p:cBhvr>
                                        <p:cTn id="67" dur="26">
                                          <p:stCondLst>
                                            <p:cond delay="1808"/>
                                          </p:stCondLst>
                                        </p:cTn>
                                        <p:tgtEl>
                                          <p:spTgt spid="35"/>
                                        </p:tgtEl>
                                      </p:cBhvr>
                                      <p:to x="100000" y="95000"/>
                                    </p:animScale>
                                    <p:animScale>
                                      <p:cBhvr>
                                        <p:cTn id="68" dur="166" decel="50000">
                                          <p:stCondLst>
                                            <p:cond delay="1834"/>
                                          </p:stCondLst>
                                        </p:cTn>
                                        <p:tgtEl>
                                          <p:spTgt spid="35"/>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500"/>
                                        <p:tgtEl>
                                          <p:spTgt spid="4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childTnLst>
                          </p:cTn>
                        </p:par>
                      </p:childTnLst>
                    </p:cTn>
                  </p:par>
                  <p:par>
                    <p:cTn id="79" fill="hold">
                      <p:stCondLst>
                        <p:cond delay="indefinite"/>
                      </p:stCondLst>
                      <p:childTnLst>
                        <p:par>
                          <p:cTn id="80" fill="hold">
                            <p:stCondLst>
                              <p:cond delay="0"/>
                            </p:stCondLst>
                            <p:childTnLst>
                              <p:par>
                                <p:cTn id="81" presetID="9" presetClass="entr" presetSubtype="0"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dissolve">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47"/>
                                        </p:tgtEl>
                                        <p:attrNameLst>
                                          <p:attrName>style.visibility</p:attrName>
                                        </p:attrNameLst>
                                      </p:cBhvr>
                                      <p:to>
                                        <p:strVal val="visible"/>
                                      </p:to>
                                    </p:set>
                                    <p:animEffect transition="in" filter="dissolve">
                                      <p:cBhvr>
                                        <p:cTn id="8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6" grpId="0"/>
      <p:bldP spid="36" grpId="1"/>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28600" y="989703"/>
            <a:ext cx="11819282" cy="3786692"/>
          </a:xfrm>
        </p:spPr>
        <p:txBody>
          <a:bodyPr>
            <a:noAutofit/>
          </a:bodyPr>
          <a:lstStyle/>
          <a:p>
            <a:pPr marL="0" indent="0" algn="just">
              <a:buNone/>
            </a:pPr>
            <a:r>
              <a:rPr lang="he-IL" sz="4400" dirty="0" smtClean="0">
                <a:latin typeface="FrankRuehl "/>
                <a:cs typeface="FrankRuehl BT" pitchFamily="2" charset="-79"/>
              </a:rPr>
              <a:t>ולא </a:t>
            </a:r>
            <a:r>
              <a:rPr lang="he-IL" sz="4400" dirty="0">
                <a:latin typeface="FrankRuehl "/>
                <a:cs typeface="FrankRuehl BT" pitchFamily="2" charset="-79"/>
              </a:rPr>
              <a:t>ראי השן שאין כוונתו להזיק כראי הקרן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שכוונתו להזיק. ולאו ק"ו הוא? ומה שן שאין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כוונתו להזיק - חייב, קרן שכוונתו להזיק - לא </a:t>
            </a:r>
            <a:r>
              <a:rPr lang="en-US" sz="4400" dirty="0">
                <a:latin typeface="FrankRuehl "/>
                <a:cs typeface="FrankRuehl BT" pitchFamily="2" charset="-79"/>
              </a:rPr>
              <a:t/>
            </a:r>
            <a:br>
              <a:rPr lang="en-US" sz="4400" dirty="0">
                <a:latin typeface="FrankRuehl "/>
                <a:cs typeface="FrankRuehl BT" pitchFamily="2" charset="-79"/>
              </a:rPr>
            </a:br>
            <a:r>
              <a:rPr lang="he-IL" sz="4400" dirty="0">
                <a:latin typeface="FrankRuehl "/>
                <a:cs typeface="FrankRuehl BT" pitchFamily="2" charset="-79"/>
              </a:rPr>
              <a:t>כ"ש</a:t>
            </a:r>
            <a:r>
              <a:rPr lang="he-IL" sz="4400" dirty="0" smtClean="0">
                <a:latin typeface="FrankRuehl "/>
                <a:cs typeface="FrankRuehl BT" pitchFamily="2" charset="-79"/>
              </a:rPr>
              <a:t>!? </a:t>
            </a:r>
            <a:r>
              <a:rPr lang="he-IL" sz="4400" dirty="0" err="1">
                <a:latin typeface="FrankRuehl "/>
                <a:cs typeface="FrankRuehl BT" pitchFamily="2" charset="-79"/>
              </a:rPr>
              <a:t>איצטריך</a:t>
            </a:r>
            <a:r>
              <a:rPr lang="he-IL" sz="4400" dirty="0">
                <a:latin typeface="FrankRuehl "/>
                <a:cs typeface="FrankRuehl BT" pitchFamily="2" charset="-79"/>
              </a:rPr>
              <a:t>, ס"ד </a:t>
            </a:r>
            <a:r>
              <a:rPr lang="he-IL" sz="4400" dirty="0" err="1">
                <a:latin typeface="FrankRuehl "/>
                <a:cs typeface="FrankRuehl BT" pitchFamily="2" charset="-79"/>
              </a:rPr>
              <a:t>אמינא</a:t>
            </a:r>
            <a:r>
              <a:rPr lang="he-IL" sz="4400" dirty="0">
                <a:latin typeface="FrankRuehl "/>
                <a:cs typeface="FrankRuehl BT" pitchFamily="2" charset="-79"/>
              </a:rPr>
              <a:t> מידי דהוה אעבד</a:t>
            </a:r>
            <a:r>
              <a:rPr lang="en-US" sz="4400" dirty="0">
                <a:latin typeface="FrankRuehl "/>
                <a:cs typeface="FrankRuehl BT" pitchFamily="2" charset="-79"/>
              </a:rPr>
              <a:t/>
            </a:r>
            <a:br>
              <a:rPr lang="en-US" sz="4400" dirty="0">
                <a:latin typeface="FrankRuehl "/>
                <a:cs typeface="FrankRuehl BT" pitchFamily="2" charset="-79"/>
              </a:rPr>
            </a:br>
            <a:r>
              <a:rPr lang="he-IL" sz="4400" dirty="0" smtClean="0">
                <a:latin typeface="FrankRuehl "/>
                <a:cs typeface="FrankRuehl BT" pitchFamily="2" charset="-79"/>
              </a:rPr>
              <a:t>ואמה</a:t>
            </a:r>
            <a:r>
              <a:rPr lang="he-IL" sz="4400" dirty="0">
                <a:latin typeface="FrankRuehl "/>
                <a:cs typeface="FrankRuehl BT" pitchFamily="2" charset="-79"/>
              </a:rPr>
              <a:t>, עבד ואמה לאו </a:t>
            </a:r>
            <a:r>
              <a:rPr lang="he-IL" sz="4400" dirty="0" smtClean="0">
                <a:latin typeface="FrankRuehl "/>
                <a:cs typeface="FrankRuehl BT" pitchFamily="2" charset="-79"/>
              </a:rPr>
              <a:t>אע"ג </a:t>
            </a:r>
            <a:r>
              <a:rPr lang="he-IL" sz="4400" dirty="0" err="1" smtClean="0">
                <a:latin typeface="FrankRuehl "/>
                <a:cs typeface="FrankRuehl BT" pitchFamily="2" charset="-79"/>
              </a:rPr>
              <a:t>דכוונתן</a:t>
            </a:r>
            <a:r>
              <a:rPr lang="he-IL" sz="4400" dirty="0" smtClean="0">
                <a:latin typeface="FrankRuehl "/>
                <a:cs typeface="FrankRuehl BT" pitchFamily="2" charset="-79"/>
              </a:rPr>
              <a:t> </a:t>
            </a:r>
            <a:r>
              <a:rPr lang="he-IL" sz="4400" dirty="0">
                <a:latin typeface="FrankRuehl "/>
                <a:cs typeface="FrankRuehl BT" pitchFamily="2" charset="-79"/>
              </a:rPr>
              <a:t>להזיק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err="1" smtClean="0">
                <a:latin typeface="FrankRuehl "/>
                <a:cs typeface="FrankRuehl BT" pitchFamily="2" charset="-79"/>
              </a:rPr>
              <a:t>אפ"ה</a:t>
            </a:r>
            <a:r>
              <a:rPr lang="he-IL" sz="4400" dirty="0">
                <a:latin typeface="FrankRuehl "/>
                <a:cs typeface="FrankRuehl BT" pitchFamily="2" charset="-79"/>
              </a:rPr>
              <a:t> </a:t>
            </a:r>
            <a:r>
              <a:rPr lang="he-IL" sz="4400" dirty="0" err="1" smtClean="0">
                <a:latin typeface="FrankRuehl "/>
                <a:cs typeface="FrankRuehl BT" pitchFamily="2" charset="-79"/>
              </a:rPr>
              <a:t>פטירי</a:t>
            </a:r>
            <a:r>
              <a:rPr lang="he-IL" sz="4400" dirty="0" smtClean="0">
                <a:latin typeface="FrankRuehl "/>
                <a:cs typeface="FrankRuehl BT" pitchFamily="2" charset="-79"/>
              </a:rPr>
              <a:t>, </a:t>
            </a:r>
            <a:r>
              <a:rPr lang="he-IL" sz="4400" dirty="0" err="1" smtClean="0">
                <a:latin typeface="FrankRuehl "/>
                <a:cs typeface="FrankRuehl BT" pitchFamily="2" charset="-79"/>
              </a:rPr>
              <a:t>ה"נ</a:t>
            </a:r>
            <a:r>
              <a:rPr lang="he-IL" sz="4400" dirty="0" smtClean="0">
                <a:latin typeface="FrankRuehl "/>
                <a:cs typeface="FrankRuehl BT" pitchFamily="2" charset="-79"/>
              </a:rPr>
              <a:t> לא שנא!</a:t>
            </a:r>
            <a:r>
              <a:rPr lang="he-IL" sz="4400" dirty="0" smtClean="0">
                <a:latin typeface="FrankRuehl "/>
                <a:cs typeface="FrankRuehl BT" pitchFamily="2" charset="-79"/>
              </a:rPr>
              <a:t> אמר רב אשי: אטו</a:t>
            </a:r>
            <a:r>
              <a:rPr lang="he-IL" sz="4400" dirty="0" smtClean="0">
                <a:latin typeface="FrankRuehl "/>
                <a:cs typeface="FrankRuehl BT" pitchFamily="2" charset="-79"/>
              </a:rPr>
              <a:t>  </a:t>
            </a:r>
            <a:r>
              <a:rPr lang="en-US" dirty="0">
                <a:latin typeface="FrankRuehl "/>
                <a:cs typeface="FrankRuehl BT" pitchFamily="2" charset="-79"/>
              </a:rPr>
              <a:t/>
            </a:r>
            <a:br>
              <a:rPr lang="en-US" dirty="0">
                <a:latin typeface="FrankRuehl "/>
                <a:cs typeface="FrankRuehl BT" pitchFamily="2" charset="-79"/>
              </a:rPr>
            </a:br>
            <a:endParaRPr lang="he-IL" sz="4800" dirty="0">
              <a:latin typeface="FrankRuehl "/>
              <a:cs typeface="FrankRuehl BT" pitchFamily="2" charset="-79"/>
            </a:endParaRPr>
          </a:p>
        </p:txBody>
      </p:sp>
      <p:sp>
        <p:nvSpPr>
          <p:cNvPr id="4" name="TextBox 3"/>
          <p:cNvSpPr txBox="1"/>
          <p:nvPr/>
        </p:nvSpPr>
        <p:spPr>
          <a:xfrm>
            <a:off x="228600" y="4590931"/>
            <a:ext cx="11819282" cy="2123658"/>
          </a:xfrm>
          <a:prstGeom prst="rect">
            <a:avLst/>
          </a:prstGeom>
          <a:noFill/>
        </p:spPr>
        <p:txBody>
          <a:bodyPr wrap="square" rtlCol="1">
            <a:spAutoFit/>
          </a:bodyPr>
          <a:lstStyle/>
          <a:p>
            <a:pPr algn="just"/>
            <a:r>
              <a:rPr lang="he-IL" sz="4400" dirty="0" smtClean="0">
                <a:latin typeface="FrankRuehl "/>
                <a:cs typeface="FrankRuehl BT" pitchFamily="2" charset="-79"/>
              </a:rPr>
              <a:t>עבד ואמה לאו טעמא רבה </a:t>
            </a:r>
            <a:r>
              <a:rPr lang="he-IL" sz="4400" dirty="0" err="1" smtClean="0">
                <a:latin typeface="FrankRuehl "/>
                <a:cs typeface="FrankRuehl BT" pitchFamily="2" charset="-79"/>
              </a:rPr>
              <a:t>אית</a:t>
            </a:r>
            <a:r>
              <a:rPr lang="he-IL" sz="4400" dirty="0" smtClean="0">
                <a:latin typeface="FrankRuehl "/>
                <a:cs typeface="FrankRuehl BT" pitchFamily="2" charset="-79"/>
              </a:rPr>
              <a:t> בהו? שמא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smtClean="0">
                <a:latin typeface="FrankRuehl "/>
                <a:cs typeface="FrankRuehl BT" pitchFamily="2" charset="-79"/>
              </a:rPr>
              <a:t>יקניטנו רבו וילך וידליק </a:t>
            </a:r>
            <a:r>
              <a:rPr lang="he-IL" sz="4400" dirty="0" err="1" smtClean="0">
                <a:latin typeface="FrankRuehl "/>
                <a:cs typeface="FrankRuehl BT" pitchFamily="2" charset="-79"/>
              </a:rPr>
              <a:t>גדישו</a:t>
            </a:r>
            <a:r>
              <a:rPr lang="he-IL" sz="4400" dirty="0" smtClean="0">
                <a:latin typeface="FrankRuehl "/>
                <a:cs typeface="FrankRuehl BT" pitchFamily="2" charset="-79"/>
              </a:rPr>
              <a:t> של </a:t>
            </a:r>
            <a:r>
              <a:rPr lang="he-IL" sz="4400" dirty="0" err="1" smtClean="0">
                <a:latin typeface="FrankRuehl "/>
                <a:cs typeface="FrankRuehl BT" pitchFamily="2" charset="-79"/>
              </a:rPr>
              <a:t>חבירו</a:t>
            </a:r>
            <a:r>
              <a:rPr lang="he-IL" sz="4400" dirty="0" smtClean="0">
                <a:latin typeface="FrankRuehl "/>
                <a:cs typeface="FrankRuehl BT" pitchFamily="2" charset="-79"/>
              </a:rPr>
              <a:t>, </a:t>
            </a:r>
            <a:r>
              <a:rPr lang="en-US" sz="4400" dirty="0" smtClean="0">
                <a:latin typeface="FrankRuehl "/>
                <a:cs typeface="FrankRuehl BT" pitchFamily="2" charset="-79"/>
              </a:rPr>
              <a:t/>
            </a:r>
            <a:br>
              <a:rPr lang="en-US" sz="4400" dirty="0" smtClean="0">
                <a:latin typeface="FrankRuehl "/>
                <a:cs typeface="FrankRuehl BT" pitchFamily="2" charset="-79"/>
              </a:rPr>
            </a:br>
            <a:r>
              <a:rPr lang="he-IL" sz="4400" dirty="0" smtClean="0">
                <a:latin typeface="FrankRuehl "/>
                <a:cs typeface="FrankRuehl BT" pitchFamily="2" charset="-79"/>
              </a:rPr>
              <a:t>ונמצא זה מחייב את רבו מאה מנה בכל יום! </a:t>
            </a:r>
            <a:endParaRPr lang="he-IL" sz="4400" dirty="0">
              <a:latin typeface="FrankRuehl "/>
              <a:cs typeface="FrankRuehl BT" pitchFamily="2" charset="-79"/>
            </a:endParaRPr>
          </a:p>
        </p:txBody>
      </p:sp>
      <p:sp>
        <p:nvSpPr>
          <p:cNvPr id="5" name="מלבן 4"/>
          <p:cNvSpPr/>
          <p:nvPr/>
        </p:nvSpPr>
        <p:spPr>
          <a:xfrm>
            <a:off x="8123410" y="-33186"/>
            <a:ext cx="3924472" cy="923330"/>
          </a:xfrm>
          <a:prstGeom prst="rect">
            <a:avLst/>
          </a:prstGeom>
          <a:noFill/>
        </p:spPr>
        <p:txBody>
          <a:bodyPr wrap="none" lIns="91440" tIns="45720" rIns="91440" bIns="45720">
            <a:spAutoFit/>
          </a:bodyPr>
          <a:lstStyle/>
          <a:p>
            <a:pPr algn="ctr"/>
            <a:r>
              <a:rPr lang="he-IL" sz="5400" b="0" cap="none" spc="0" dirty="0" smtClean="0">
                <a:ln w="0">
                  <a:solidFill>
                    <a:sysClr val="windowText" lastClr="000000"/>
                  </a:solidFill>
                </a:ln>
                <a:solidFill>
                  <a:srgbClr val="FF0000"/>
                </a:solidFill>
                <a:effectLst>
                  <a:outerShdw blurRad="38100" dist="19050" dir="2700000" algn="tl" rotWithShape="0">
                    <a:schemeClr val="dk1">
                      <a:alpha val="40000"/>
                    </a:schemeClr>
                  </a:outerShdw>
                </a:effectLst>
              </a:rPr>
              <a:t>מקשה הגמרא</a:t>
            </a:r>
            <a:endParaRPr lang="he-IL" sz="5400" b="0" cap="none" spc="0" dirty="0">
              <a:ln w="0">
                <a:solidFill>
                  <a:sysClr val="windowText" lastClr="000000"/>
                </a:solidFill>
              </a:ln>
              <a:solidFill>
                <a:srgbClr val="FF0000"/>
              </a:solidFill>
              <a:effectLst>
                <a:outerShdw blurRad="38100" dist="19050" dir="2700000" algn="tl" rotWithShape="0">
                  <a:schemeClr val="dk1">
                    <a:alpha val="40000"/>
                  </a:schemeClr>
                </a:outerShdw>
              </a:effectLst>
            </a:endParaRPr>
          </a:p>
        </p:txBody>
      </p:sp>
      <p:sp>
        <p:nvSpPr>
          <p:cNvPr id="6" name="מלבן 5"/>
          <p:cNvSpPr/>
          <p:nvPr/>
        </p:nvSpPr>
        <p:spPr>
          <a:xfrm>
            <a:off x="4034118" y="1482727"/>
            <a:ext cx="4089292" cy="797894"/>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 name="קבוצה 1"/>
          <p:cNvGrpSpPr/>
          <p:nvPr/>
        </p:nvGrpSpPr>
        <p:grpSpPr>
          <a:xfrm>
            <a:off x="228599" y="1482727"/>
            <a:ext cx="11819283" cy="1448268"/>
            <a:chOff x="228599" y="1482727"/>
            <a:chExt cx="11819283" cy="1448268"/>
          </a:xfrm>
        </p:grpSpPr>
        <p:sp>
          <p:nvSpPr>
            <p:cNvPr id="10" name="מלבן 9"/>
            <p:cNvSpPr/>
            <p:nvPr/>
          </p:nvSpPr>
          <p:spPr>
            <a:xfrm>
              <a:off x="228599" y="1482727"/>
              <a:ext cx="3805517" cy="797894"/>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מלבן 10"/>
            <p:cNvSpPr/>
            <p:nvPr/>
          </p:nvSpPr>
          <p:spPr>
            <a:xfrm>
              <a:off x="6917167" y="2280621"/>
              <a:ext cx="5130715" cy="650374"/>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12" name="קבוצה 11"/>
          <p:cNvGrpSpPr/>
          <p:nvPr/>
        </p:nvGrpSpPr>
        <p:grpSpPr>
          <a:xfrm>
            <a:off x="228599" y="2280621"/>
            <a:ext cx="11819283" cy="1194099"/>
            <a:chOff x="-2686723" y="1604433"/>
            <a:chExt cx="11819283" cy="1194099"/>
          </a:xfrm>
        </p:grpSpPr>
        <p:sp>
          <p:nvSpPr>
            <p:cNvPr id="13" name="מלבן 12"/>
            <p:cNvSpPr/>
            <p:nvPr/>
          </p:nvSpPr>
          <p:spPr>
            <a:xfrm>
              <a:off x="-2686723" y="1604433"/>
              <a:ext cx="6688567" cy="676188"/>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מלבן 13"/>
            <p:cNvSpPr/>
            <p:nvPr/>
          </p:nvSpPr>
          <p:spPr>
            <a:xfrm>
              <a:off x="7691718" y="2254807"/>
              <a:ext cx="1440842" cy="543725"/>
            </a:xfrm>
            <a:prstGeom prst="rect">
              <a:avLst/>
            </a:prstGeom>
            <a:solidFill>
              <a:srgbClr val="FFFF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5" name="מלבן 14"/>
          <p:cNvSpPr/>
          <p:nvPr/>
        </p:nvSpPr>
        <p:spPr>
          <a:xfrm>
            <a:off x="7826855" y="15672"/>
            <a:ext cx="4221027" cy="923330"/>
          </a:xfrm>
          <a:prstGeom prst="rect">
            <a:avLst/>
          </a:prstGeom>
          <a:noFill/>
        </p:spPr>
        <p:txBody>
          <a:bodyPr wrap="none" lIns="91440" tIns="45720" rIns="91440" bIns="45720">
            <a:spAutoFit/>
          </a:bodyPr>
          <a:lstStyle/>
          <a:p>
            <a:pPr algn="ctr"/>
            <a:r>
              <a:rPr lang="he-IL" sz="5400" b="0" cap="none" spc="0" dirty="0" smtClean="0">
                <a:ln w="0">
                  <a:solidFill>
                    <a:sysClr val="windowText" lastClr="000000"/>
                  </a:solidFill>
                </a:ln>
                <a:solidFill>
                  <a:srgbClr val="00B050"/>
                </a:solidFill>
                <a:effectLst>
                  <a:outerShdw blurRad="38100" dist="19050" dir="2700000" algn="tl" rotWithShape="0">
                    <a:schemeClr val="dk1">
                      <a:alpha val="40000"/>
                    </a:schemeClr>
                  </a:outerShdw>
                </a:effectLst>
              </a:rPr>
              <a:t>מתרצת הגמרא</a:t>
            </a:r>
            <a:endParaRPr lang="he-IL" sz="5400" b="0" cap="none" spc="0" dirty="0">
              <a:ln w="0">
                <a:solidFill>
                  <a:sysClr val="windowText" lastClr="000000"/>
                </a:solidFill>
              </a:ln>
              <a:solidFill>
                <a:srgbClr val="00B050"/>
              </a:solidFill>
              <a:effectLst>
                <a:outerShdw blurRad="38100" dist="19050" dir="2700000" algn="tl" rotWithShape="0">
                  <a:schemeClr val="dk1">
                    <a:alpha val="40000"/>
                  </a:schemeClr>
                </a:outerShdw>
              </a:effectLst>
            </a:endParaRPr>
          </a:p>
        </p:txBody>
      </p:sp>
      <p:sp>
        <p:nvSpPr>
          <p:cNvPr id="16" name="מלבן 15"/>
          <p:cNvSpPr/>
          <p:nvPr/>
        </p:nvSpPr>
        <p:spPr>
          <a:xfrm>
            <a:off x="8123410" y="2873456"/>
            <a:ext cx="2214689" cy="591671"/>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grpSp>
        <p:nvGrpSpPr>
          <p:cNvPr id="19" name="קבוצה 18"/>
          <p:cNvGrpSpPr/>
          <p:nvPr/>
        </p:nvGrpSpPr>
        <p:grpSpPr>
          <a:xfrm>
            <a:off x="228598" y="2883049"/>
            <a:ext cx="11819284" cy="1164157"/>
            <a:chOff x="228598" y="2883049"/>
            <a:chExt cx="11819284" cy="1164157"/>
          </a:xfrm>
        </p:grpSpPr>
        <p:sp>
          <p:nvSpPr>
            <p:cNvPr id="17" name="מלבן 16"/>
            <p:cNvSpPr/>
            <p:nvPr/>
          </p:nvSpPr>
          <p:spPr>
            <a:xfrm>
              <a:off x="228598" y="2883049"/>
              <a:ext cx="7894811" cy="591671"/>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sp>
          <p:nvSpPr>
            <p:cNvPr id="18" name="מלבן 17"/>
            <p:cNvSpPr/>
            <p:nvPr/>
          </p:nvSpPr>
          <p:spPr>
            <a:xfrm>
              <a:off x="10607040" y="3474720"/>
              <a:ext cx="1440842" cy="572486"/>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grpSp>
      <p:grpSp>
        <p:nvGrpSpPr>
          <p:cNvPr id="20" name="קבוצה 19"/>
          <p:cNvGrpSpPr/>
          <p:nvPr/>
        </p:nvGrpSpPr>
        <p:grpSpPr>
          <a:xfrm>
            <a:off x="228598" y="3465127"/>
            <a:ext cx="11819284" cy="1154565"/>
            <a:chOff x="84480" y="2387270"/>
            <a:chExt cx="11819284" cy="1154565"/>
          </a:xfrm>
        </p:grpSpPr>
        <p:sp>
          <p:nvSpPr>
            <p:cNvPr id="21" name="מלבן 20"/>
            <p:cNvSpPr/>
            <p:nvPr/>
          </p:nvSpPr>
          <p:spPr>
            <a:xfrm>
              <a:off x="84480" y="2387270"/>
              <a:ext cx="10109501" cy="572249"/>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sp>
          <p:nvSpPr>
            <p:cNvPr id="22" name="מלבן 21"/>
            <p:cNvSpPr/>
            <p:nvPr/>
          </p:nvSpPr>
          <p:spPr>
            <a:xfrm>
              <a:off x="5159402" y="2969349"/>
              <a:ext cx="6744362" cy="572486"/>
            </a:xfrm>
            <a:prstGeom prst="rect">
              <a:avLst/>
            </a:prstGeom>
            <a:solidFill>
              <a:srgbClr val="FFFF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rgbClr val="FFFF00"/>
                </a:solidFill>
              </a:endParaRPr>
            </a:p>
          </p:txBody>
        </p:sp>
      </p:grpSp>
    </p:spTree>
    <p:extLst>
      <p:ext uri="{BB962C8B-B14F-4D97-AF65-F5344CB8AC3E}">
        <p14:creationId xmlns:p14="http://schemas.microsoft.com/office/powerpoint/2010/main" val="985189740"/>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5"/>
                                        </p:tgtEl>
                                      </p:cBhvr>
                                    </p:animEffect>
                                    <p:set>
                                      <p:cBhvr>
                                        <p:cTn id="27" dur="1" fill="hold">
                                          <p:stCondLst>
                                            <p:cond delay="499"/>
                                          </p:stCondLst>
                                        </p:cTn>
                                        <p:tgtEl>
                                          <p:spTgt spid="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68051" y="1860438"/>
            <a:ext cx="10515600" cy="4346724"/>
          </a:xfrm>
        </p:spPr>
        <p:txBody>
          <a:bodyPr>
            <a:normAutofit/>
          </a:bodyPr>
          <a:lstStyle/>
          <a:p>
            <a:r>
              <a:rPr lang="he-IL" sz="3600" dirty="0" smtClean="0"/>
              <a:t>רמב"ם הלכות גניבה פרק א הלכה ט </a:t>
            </a:r>
            <a:r>
              <a:rPr lang="he-IL" dirty="0" smtClean="0"/>
              <a:t/>
            </a:r>
            <a:br>
              <a:rPr lang="he-IL" dirty="0" smtClean="0"/>
            </a:br>
            <a:r>
              <a:rPr lang="he-IL" dirty="0" smtClean="0"/>
              <a:t/>
            </a:r>
            <a:br>
              <a:rPr lang="he-IL" dirty="0" smtClean="0"/>
            </a:br>
            <a:r>
              <a:rPr lang="he-IL" u="sng" dirty="0" smtClean="0">
                <a:effectLst>
                  <a:outerShdw blurRad="38100" dist="38100" dir="2700000" algn="tl">
                    <a:srgbClr val="000000">
                      <a:alpha val="43137"/>
                    </a:srgbClr>
                  </a:outerShdw>
                </a:effectLst>
              </a:rPr>
              <a:t>העבד שגנב פטור מן הכפל ובעליו </a:t>
            </a:r>
            <a:r>
              <a:rPr lang="he-IL" u="sng" dirty="0" err="1" smtClean="0">
                <a:effectLst>
                  <a:outerShdw blurRad="38100" dist="38100" dir="2700000" algn="tl">
                    <a:srgbClr val="000000">
                      <a:alpha val="43137"/>
                    </a:srgbClr>
                  </a:outerShdw>
                </a:effectLst>
              </a:rPr>
              <a:t>פטורין</a:t>
            </a:r>
            <a:r>
              <a:rPr lang="he-IL" u="sng" dirty="0" smtClean="0">
                <a:effectLst>
                  <a:outerShdw blurRad="38100" dist="38100" dir="2700000" algn="tl">
                    <a:srgbClr val="000000">
                      <a:alpha val="43137"/>
                    </a:srgbClr>
                  </a:outerShdw>
                </a:effectLst>
              </a:rPr>
              <a:t> שאין אדם חייב על נזקי עבדיו</a:t>
            </a:r>
            <a:r>
              <a:rPr lang="he-IL" dirty="0" smtClean="0">
                <a:effectLst>
                  <a:outerShdw blurRad="38100" dist="38100" dir="2700000" algn="tl">
                    <a:srgbClr val="000000">
                      <a:alpha val="43137"/>
                    </a:srgbClr>
                  </a:outerShdw>
                </a:effectLst>
              </a:rPr>
              <a:t> </a:t>
            </a:r>
            <a:r>
              <a:rPr lang="he-IL" dirty="0" smtClean="0"/>
              <a:t>אף על פי שהן ממונו מפני שיש בהן דעת ואינו יכול לשמרן שאם יכעיסנו רבו וילך וידליק גדיש באלף דינר וכיוצא בזה משאר נזקין, נשתחרר העבד חייב לשלם את הכפל. </a:t>
            </a:r>
            <a:endParaRPr lang="he-IL" dirty="0"/>
          </a:p>
        </p:txBody>
      </p:sp>
      <p:sp>
        <p:nvSpPr>
          <p:cNvPr id="4" name="מלבן 3"/>
          <p:cNvSpPr/>
          <p:nvPr/>
        </p:nvSpPr>
        <p:spPr>
          <a:xfrm>
            <a:off x="-140298" y="202618"/>
            <a:ext cx="12332298" cy="2062103"/>
          </a:xfrm>
          <a:prstGeom prst="rect">
            <a:avLst/>
          </a:prstGeom>
          <a:noFill/>
        </p:spPr>
        <p:txBody>
          <a:bodyPr wrap="square" lIns="91440" tIns="45720" rIns="91440" bIns="45720">
            <a:spAutoFit/>
          </a:bodyPr>
          <a:lstStyle/>
          <a:p>
            <a:pPr algn="ctr"/>
            <a:r>
              <a:rPr lang="he-IL" sz="3200" b="1" dirty="0" smtClean="0">
                <a:ln w="0"/>
                <a:effectLst>
                  <a:outerShdw blurRad="38100" dist="19050" dir="2700000" algn="tl" rotWithShape="0">
                    <a:schemeClr val="dk1">
                      <a:alpha val="40000"/>
                    </a:schemeClr>
                  </a:outerShdw>
                </a:effectLst>
              </a:rPr>
              <a:t>הגמרא טוענת שצריך ללמד בקרן ש"כוונה להזיק" הוא סיבה לחייב</a:t>
            </a:r>
            <a:r>
              <a:rPr lang="en-US" sz="3200" b="1" dirty="0" smtClean="0">
                <a:ln w="0"/>
                <a:effectLst>
                  <a:outerShdw blurRad="38100" dist="19050" dir="2700000" algn="tl" rotWithShape="0">
                    <a:schemeClr val="dk1">
                      <a:alpha val="40000"/>
                    </a:schemeClr>
                  </a:outerShdw>
                </a:effectLst>
              </a:rPr>
              <a:t>'</a:t>
            </a:r>
            <a:br>
              <a:rPr lang="en-US" sz="3200" b="1" dirty="0" smtClean="0">
                <a:ln w="0"/>
                <a:effectLst>
                  <a:outerShdw blurRad="38100" dist="19050" dir="2700000" algn="tl" rotWithShape="0">
                    <a:schemeClr val="dk1">
                      <a:alpha val="40000"/>
                    </a:schemeClr>
                  </a:outerShdw>
                </a:effectLst>
              </a:rPr>
            </a:br>
            <a:r>
              <a:rPr lang="he-IL" sz="3200" b="1" dirty="0" smtClean="0">
                <a:ln w="0"/>
                <a:effectLst>
                  <a:outerShdw blurRad="38100" dist="19050" dir="2700000" algn="tl" rotWithShape="0">
                    <a:schemeClr val="dk1">
                      <a:alpha val="40000"/>
                    </a:schemeClr>
                  </a:outerShdw>
                </a:effectLst>
              </a:rPr>
              <a:t> כי אחרת היינו משווים אותה לעבד ואמה שהזיקו בכוונה </a:t>
            </a:r>
            <a:r>
              <a:rPr lang="en-US" sz="3200" b="1" dirty="0" err="1">
                <a:ln w="0"/>
                <a:effectLst>
                  <a:outerShdw blurRad="38100" dist="19050" dir="2700000" algn="tl" rotWithShape="0">
                    <a:schemeClr val="dk1">
                      <a:alpha val="40000"/>
                    </a:schemeClr>
                  </a:outerShdw>
                </a:effectLst>
              </a:rPr>
              <a:t/>
            </a:r>
            <a:br>
              <a:rPr lang="en-US" sz="3200" b="1" dirty="0" err="1">
                <a:ln w="0"/>
                <a:effectLst>
                  <a:outerShdw blurRad="38100" dist="19050" dir="2700000" algn="tl" rotWithShape="0">
                    <a:schemeClr val="dk1">
                      <a:alpha val="40000"/>
                    </a:schemeClr>
                  </a:outerShdw>
                </a:effectLst>
              </a:rPr>
            </a:br>
            <a:r>
              <a:rPr lang="he-IL" sz="3200" b="1" dirty="0" smtClean="0">
                <a:ln w="0"/>
                <a:effectLst>
                  <a:outerShdw blurRad="38100" dist="19050" dir="2700000" algn="tl" rotWithShape="0">
                    <a:schemeClr val="dk1">
                      <a:alpha val="40000"/>
                    </a:schemeClr>
                  </a:outerShdw>
                </a:effectLst>
              </a:rPr>
              <a:t>והם פטורים אם הזיקו בגלל כוונתם</a:t>
            </a:r>
            <a:r>
              <a:rPr lang="en-US" sz="3200" b="1" dirty="0" smtClean="0">
                <a:ln w="0"/>
                <a:effectLst>
                  <a:outerShdw blurRad="38100" dist="19050" dir="2700000" algn="tl" rotWithShape="0">
                    <a:schemeClr val="dk1">
                      <a:alpha val="40000"/>
                    </a:schemeClr>
                  </a:outerShdw>
                </a:effectLst>
              </a:rPr>
              <a:t/>
            </a:r>
            <a:br>
              <a:rPr lang="en-US" sz="3200" b="1" dirty="0" smtClean="0">
                <a:ln w="0"/>
                <a:effectLst>
                  <a:outerShdw blurRad="38100" dist="19050" dir="2700000" algn="tl" rotWithShape="0">
                    <a:schemeClr val="dk1">
                      <a:alpha val="40000"/>
                    </a:schemeClr>
                  </a:outerShdw>
                </a:effectLst>
              </a:rPr>
            </a:br>
            <a:endParaRPr lang="he-IL" sz="3200" b="1" cap="none" spc="0" dirty="0">
              <a:ln w="0"/>
              <a:solidFill>
                <a:schemeClr val="tx1"/>
              </a:solidFill>
              <a:effectLst>
                <a:outerShdw blurRad="38100" dist="19050" dir="2700000" algn="tl" rotWithShape="0">
                  <a:schemeClr val="dk1">
                    <a:alpha val="40000"/>
                  </a:schemeClr>
                </a:outerShdw>
              </a:effectLst>
            </a:endParaRPr>
          </a:p>
        </p:txBody>
      </p:sp>
      <p:sp>
        <p:nvSpPr>
          <p:cNvPr id="5" name="מלבן 4"/>
          <p:cNvSpPr/>
          <p:nvPr/>
        </p:nvSpPr>
        <p:spPr>
          <a:xfrm>
            <a:off x="1413851" y="1716748"/>
            <a:ext cx="9224000" cy="646331"/>
          </a:xfrm>
          <a:prstGeom prst="rect">
            <a:avLst/>
          </a:prstGeom>
        </p:spPr>
        <p:txBody>
          <a:bodyPr wrap="none">
            <a:spAutoFit/>
          </a:bodyPr>
          <a:lstStyle/>
          <a:p>
            <a:pPr algn="ctr"/>
            <a:r>
              <a:rPr lang="he-IL" sz="3600" b="1" dirty="0">
                <a:ln w="0"/>
                <a:effectLst>
                  <a:outerShdw blurRad="38100" dist="19050" dir="2700000" algn="tl" rotWithShape="0">
                    <a:schemeClr val="dk1">
                      <a:alpha val="40000"/>
                    </a:schemeClr>
                  </a:outerShdw>
                </a:effectLst>
              </a:rPr>
              <a:t>כך גם בקרן </a:t>
            </a:r>
            <a:r>
              <a:rPr lang="he-IL" sz="3600" b="1" u="sng" dirty="0">
                <a:ln w="0"/>
                <a:effectLst>
                  <a:outerShdw blurRad="38100" dist="19050" dir="2700000" algn="tl" rotWithShape="0">
                    <a:schemeClr val="dk1">
                      <a:alpha val="40000"/>
                    </a:schemeClr>
                  </a:outerShdw>
                </a:effectLst>
              </a:rPr>
              <a:t>שמתכוונת להזיק </a:t>
            </a:r>
            <a:r>
              <a:rPr lang="he-IL" sz="3600" b="1" dirty="0">
                <a:ln w="0"/>
                <a:effectLst>
                  <a:outerShdw blurRad="38100" dist="19050" dir="2700000" algn="tl" rotWithShape="0">
                    <a:schemeClr val="dk1">
                      <a:alpha val="40000"/>
                    </a:schemeClr>
                  </a:outerShdw>
                </a:effectLst>
              </a:rPr>
              <a:t>נפטור בגלל כוונתה</a:t>
            </a:r>
            <a:endParaRPr lang="he-IL" sz="3600" b="1"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3700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backgroundRemoval t="49061" b="89461" l="6052" r="72815">
                        <a14:foregroundMark x1="53698" y1="64749" x2="53698" y2="64749"/>
                        <a14:foregroundMark x1="53987" y1="62386" x2="53987" y2="62386"/>
                        <a14:foregroundMark x1="56964" y1="66323" x2="56964" y2="66323"/>
                        <a14:foregroundMark x1="57349" y1="65960" x2="57349" y2="65960"/>
                        <a14:foregroundMark x1="41306" y1="54573" x2="41306" y2="54573"/>
                        <a14:foregroundMark x1="40250" y1="53604" x2="40250" y2="53604"/>
                        <a14:foregroundMark x1="38905" y1="53119" x2="38905" y2="53119"/>
                        <a14:foregroundMark x1="38713" y1="52635" x2="38713" y2="52635"/>
                        <a14:foregroundMark x1="34006" y1="53301" x2="34006" y2="53301"/>
                        <a14:foregroundMark x1="35159" y1="54391" x2="35159" y2="54391"/>
                        <a14:foregroundMark x1="35639" y1="54149" x2="35639" y2="54149"/>
                        <a14:foregroundMark x1="34870" y1="52332" x2="34870" y2="52332"/>
                        <a14:foregroundMark x1="34774" y1="51423" x2="34774" y2="51423"/>
                        <a14:foregroundMark x1="41787" y1="51242" x2="41787" y2="51242"/>
                        <a14:foregroundMark x1="43996" y1="51423" x2="43996" y2="51423"/>
                        <a14:foregroundMark x1="44957" y1="51423" x2="44957" y2="51423"/>
                        <a14:foregroundMark x1="48031" y1="51545" x2="48031" y2="51545"/>
                        <a14:foregroundMark x1="44957" y1="52756" x2="44957" y2="52756"/>
                        <a14:foregroundMark x1="42363" y1="53604" x2="42363" y2="53604"/>
                        <a14:foregroundMark x1="43132" y1="53119" x2="43132" y2="53119"/>
                        <a14:foregroundMark x1="33237" y1="50999" x2="33237" y2="50999"/>
                        <a14:foregroundMark x1="34006" y1="50636" x2="34006" y2="50636"/>
                        <a14:foregroundMark x1="33333" y1="50636" x2="33333" y2="50636"/>
                        <a14:foregroundMark x1="17963" y1="68383" x2="17963" y2="68383"/>
                        <a14:foregroundMark x1="17483" y1="67656" x2="17483" y2="67656"/>
                        <a14:foregroundMark x1="16234" y1="68988" x2="16234" y2="68988"/>
                        <a14:foregroundMark x1="16042" y1="70382" x2="16042" y2="70382"/>
                        <a14:foregroundMark x1="15658" y1="71775" x2="15658" y2="71775"/>
                        <a14:foregroundMark x1="15370" y1="72865" x2="15370" y2="72865"/>
                        <a14:foregroundMark x1="14505" y1="73834" x2="14505" y2="73834"/>
                        <a14:foregroundMark x1="8261" y1="74803" x2="8261" y2="74803"/>
                        <a14:foregroundMark x1="8069" y1="72502" x2="8069" y2="72199"/>
                        <a14:foregroundMark x1="7877" y1="70866" x2="7877" y2="70866"/>
                        <a14:foregroundMark x1="8838" y1="71532" x2="8838" y2="71532"/>
                        <a14:foregroundMark x1="7493" y1="72865" x2="7493" y2="72865"/>
                        <a14:foregroundMark x1="7301" y1="74924" x2="7301" y2="74924"/>
                        <a14:foregroundMark x1="6436" y1="70503" x2="6436" y2="70503"/>
                        <a14:foregroundMark x1="6916" y1="72320" x2="6916" y2="72320"/>
                        <a14:foregroundMark x1="6052" y1="70442" x2="6052" y2="70442"/>
                        <a14:foregroundMark x1="6628" y1="68807" x2="6628" y2="68807"/>
                        <a14:foregroundMark x1="7781" y1="69655" x2="7781" y2="69655"/>
                        <a14:foregroundMark x1="7589" y1="68928" x2="7589" y2="68928"/>
                        <a14:foregroundMark x1="8838" y1="68686" x2="9414" y2="68504"/>
                        <a14:foregroundMark x1="14217" y1="80012" x2="14217" y2="80012"/>
                        <a14:foregroundMark x1="13160" y1="79528" x2="13160" y2="79528"/>
                        <a14:foregroundMark x1="12104" y1="80073" x2="11816" y2="80315"/>
                        <a14:foregroundMark x1="11816" y1="80981" x2="11816" y2="80981"/>
                        <a14:foregroundMark x1="11720" y1="82011" x2="11720" y2="82011"/>
                        <a14:foregroundMark x1="12296" y1="82738" x2="13833" y2="82859"/>
                        <a14:foregroundMark x1="14986" y1="82919" x2="24880" y2="84373"/>
                        <a14:foregroundMark x1="23343" y1="84191" x2="29779" y2="83646"/>
                        <a14:foregroundMark x1="36311" y1="84252" x2="43132" y2="84434"/>
                        <a14:foregroundMark x1="38040" y1="84373" x2="46110" y2="83646"/>
                        <a14:foregroundMark x1="43804" y1="84070" x2="50144" y2="83041"/>
                        <a14:foregroundMark x1="48607" y1="83343" x2="55427" y2="82132"/>
                        <a14:foregroundMark x1="64073" y1="76802" x2="66859" y2="81042"/>
                        <a14:foregroundMark x1="67243" y1="78619" x2="67723" y2="83041"/>
                        <a14:foregroundMark x1="65994" y1="83283" x2="61960" y2="83889"/>
                        <a14:foregroundMark x1="56004" y1="66626" x2="60231" y2="71896"/>
                        <a14:foregroundMark x1="57829" y1="66626" x2="59078" y2="69534"/>
                        <a14:foregroundMark x1="44765" y1="52635" x2="53122" y2="49727"/>
                        <a14:foregroundMark x1="32085" y1="53786" x2="31892" y2="49061"/>
                        <a14:foregroundMark x1="34294" y1="50212" x2="39577" y2="49909"/>
                        <a14:foregroundMark x1="33525" y1="49546" x2="41787" y2="49061"/>
                        <a14:foregroundMark x1="43708" y1="49727" x2="48223" y2="49122"/>
                        <a14:foregroundMark x1="51009" y1="85221" x2="38329" y2="86493"/>
                        <a14:foregroundMark x1="39385" y1="87402" x2="8261" y2="83465"/>
                        <a14:foregroundMark x1="7301" y1="75772" x2="7877" y2="82919"/>
                        <a14:foregroundMark x1="59366" y1="67050" x2="72526" y2="80012"/>
                        <a14:foregroundMark x1="65610" y1="87644" x2="72526" y2="80254"/>
                      </a14:backgroundRemoval>
                    </a14:imgEffect>
                  </a14:imgLayer>
                </a14:imgProps>
              </a:ext>
              <a:ext uri="{28A0092B-C50C-407E-A947-70E740481C1C}">
                <a14:useLocalDpi xmlns:a14="http://schemas.microsoft.com/office/drawing/2010/main" val="0"/>
              </a:ext>
            </a:extLst>
          </a:blip>
          <a:srcRect l="5053" t="49100" r="24791" b="10117"/>
          <a:stretch/>
        </p:blipFill>
        <p:spPr>
          <a:xfrm>
            <a:off x="10757" y="846574"/>
            <a:ext cx="5335793" cy="4919526"/>
          </a:xfrm>
          <a:prstGeom prst="rect">
            <a:avLst/>
          </a:prstGeom>
        </p:spPr>
      </p:pic>
      <p:grpSp>
        <p:nvGrpSpPr>
          <p:cNvPr id="7" name="קבוצה 6"/>
          <p:cNvGrpSpPr/>
          <p:nvPr/>
        </p:nvGrpSpPr>
        <p:grpSpPr>
          <a:xfrm>
            <a:off x="3334870" y="1549100"/>
            <a:ext cx="3184264" cy="1409252"/>
            <a:chOff x="4001844" y="1484555"/>
            <a:chExt cx="3184264" cy="1409252"/>
          </a:xfrm>
        </p:grpSpPr>
        <p:sp>
          <p:nvSpPr>
            <p:cNvPr id="5" name="הסבר ענן 4"/>
            <p:cNvSpPr/>
            <p:nvPr/>
          </p:nvSpPr>
          <p:spPr>
            <a:xfrm>
              <a:off x="4442908" y="1484555"/>
              <a:ext cx="2743200" cy="1409252"/>
            </a:xfrm>
            <a:prstGeom prst="cloudCallout">
              <a:avLst>
                <a:gd name="adj1" fmla="val -44362"/>
                <a:gd name="adj2" fmla="val 6708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4001844" y="1958348"/>
              <a:ext cx="2840019" cy="461665"/>
            </a:xfrm>
            <a:prstGeom prst="rect">
              <a:avLst/>
            </a:prstGeom>
            <a:noFill/>
          </p:spPr>
          <p:txBody>
            <a:bodyPr wrap="square" rtlCol="1">
              <a:spAutoFit/>
            </a:bodyPr>
            <a:lstStyle/>
            <a:p>
              <a:r>
                <a:rPr lang="he-IL" sz="2400" b="1" dirty="0" smtClean="0">
                  <a:cs typeface="+mj-cs"/>
                </a:rPr>
                <a:t>אני מזיק בכוונה...!</a:t>
              </a:r>
              <a:endParaRPr lang="he-IL" sz="2400" b="1" dirty="0">
                <a:cs typeface="+mj-cs"/>
              </a:endParaRPr>
            </a:p>
          </p:txBody>
        </p:sp>
      </p:grpSp>
      <p:sp>
        <p:nvSpPr>
          <p:cNvPr id="8" name="מלבן 7"/>
          <p:cNvSpPr/>
          <p:nvPr/>
        </p:nvSpPr>
        <p:spPr>
          <a:xfrm>
            <a:off x="1758797" y="5502134"/>
            <a:ext cx="1576073" cy="923330"/>
          </a:xfrm>
          <a:prstGeom prst="rect">
            <a:avLst/>
          </a:prstGeom>
          <a:noFill/>
        </p:spPr>
        <p:txBody>
          <a:bodyPr wrap="none" lIns="91440" tIns="45720" rIns="91440" bIns="45720">
            <a:spAutoFit/>
          </a:bodyPr>
          <a:lstStyle/>
          <a:p>
            <a:pPr algn="ctr"/>
            <a:r>
              <a:rPr lang="he-IL" sz="5400" b="1" cap="none" spc="0" dirty="0" smtClean="0">
                <a:ln w="22225">
                  <a:solidFill>
                    <a:schemeClr val="tx1"/>
                  </a:solidFill>
                  <a:prstDash val="solid"/>
                </a:ln>
                <a:solidFill>
                  <a:srgbClr val="66FF33"/>
                </a:solidFill>
                <a:effectLst/>
              </a:rPr>
              <a:t>פטור</a:t>
            </a:r>
            <a:endParaRPr lang="he-IL" sz="5400" b="1" cap="none" spc="0" dirty="0">
              <a:ln w="22225">
                <a:solidFill>
                  <a:schemeClr val="tx1"/>
                </a:solidFill>
                <a:prstDash val="solid"/>
              </a:ln>
              <a:solidFill>
                <a:srgbClr val="66FF33"/>
              </a:solidFill>
              <a:effectLst/>
            </a:endParaRPr>
          </a:p>
        </p:txBody>
      </p:sp>
      <p:sp>
        <p:nvSpPr>
          <p:cNvPr id="9" name="שווה 8"/>
          <p:cNvSpPr/>
          <p:nvPr/>
        </p:nvSpPr>
        <p:spPr>
          <a:xfrm>
            <a:off x="5733825" y="2791608"/>
            <a:ext cx="2108499" cy="1570618"/>
          </a:xfrm>
          <a:prstGeom prst="mathEqual">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10" name="תמונה 9"/>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883"/>
          <a:stretch/>
        </p:blipFill>
        <p:spPr>
          <a:xfrm>
            <a:off x="7819244" y="2253725"/>
            <a:ext cx="4114264" cy="2926080"/>
          </a:xfrm>
          <a:prstGeom prst="rect">
            <a:avLst/>
          </a:prstGeom>
        </p:spPr>
      </p:pic>
      <p:sp>
        <p:nvSpPr>
          <p:cNvPr id="11" name="מלבן 10"/>
          <p:cNvSpPr/>
          <p:nvPr/>
        </p:nvSpPr>
        <p:spPr>
          <a:xfrm>
            <a:off x="9088339" y="5502134"/>
            <a:ext cx="1576073" cy="923330"/>
          </a:xfrm>
          <a:prstGeom prst="rect">
            <a:avLst/>
          </a:prstGeom>
          <a:noFill/>
        </p:spPr>
        <p:txBody>
          <a:bodyPr wrap="none" lIns="91440" tIns="45720" rIns="91440" bIns="45720">
            <a:spAutoFit/>
          </a:bodyPr>
          <a:lstStyle/>
          <a:p>
            <a:pPr algn="ctr"/>
            <a:r>
              <a:rPr lang="he-IL" sz="5400" b="1" cap="none" spc="0" dirty="0" smtClean="0">
                <a:ln w="22225">
                  <a:solidFill>
                    <a:schemeClr val="tx1"/>
                  </a:solidFill>
                  <a:prstDash val="solid"/>
                </a:ln>
                <a:solidFill>
                  <a:srgbClr val="66FF33"/>
                </a:solidFill>
                <a:effectLst/>
              </a:rPr>
              <a:t>פטור</a:t>
            </a:r>
            <a:endParaRPr lang="he-IL" sz="5400" b="1" cap="none" spc="0" dirty="0">
              <a:ln w="22225">
                <a:solidFill>
                  <a:schemeClr val="tx1"/>
                </a:solidFill>
                <a:prstDash val="solid"/>
              </a:ln>
              <a:solidFill>
                <a:srgbClr val="66FF33"/>
              </a:solidFill>
              <a:effectLst/>
            </a:endParaRPr>
          </a:p>
        </p:txBody>
      </p:sp>
      <p:grpSp>
        <p:nvGrpSpPr>
          <p:cNvPr id="12" name="קבוצה 11"/>
          <p:cNvGrpSpPr/>
          <p:nvPr/>
        </p:nvGrpSpPr>
        <p:grpSpPr>
          <a:xfrm>
            <a:off x="7210044" y="516566"/>
            <a:ext cx="2957096" cy="1409252"/>
            <a:chOff x="3368400" y="1573076"/>
            <a:chExt cx="2957096" cy="1409252"/>
          </a:xfrm>
        </p:grpSpPr>
        <p:sp>
          <p:nvSpPr>
            <p:cNvPr id="13" name="הסבר ענן 12"/>
            <p:cNvSpPr/>
            <p:nvPr/>
          </p:nvSpPr>
          <p:spPr>
            <a:xfrm>
              <a:off x="3582296" y="1573076"/>
              <a:ext cx="2743200" cy="1409252"/>
            </a:xfrm>
            <a:prstGeom prst="cloudCallout">
              <a:avLst>
                <a:gd name="adj1" fmla="val -10245"/>
                <a:gd name="adj2" fmla="val 9914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13"/>
            <p:cNvSpPr txBox="1"/>
            <p:nvPr/>
          </p:nvSpPr>
          <p:spPr>
            <a:xfrm>
              <a:off x="3368400" y="1969563"/>
              <a:ext cx="2840019" cy="461665"/>
            </a:xfrm>
            <a:prstGeom prst="rect">
              <a:avLst/>
            </a:prstGeom>
            <a:noFill/>
          </p:spPr>
          <p:txBody>
            <a:bodyPr wrap="square" rtlCol="1">
              <a:spAutoFit/>
            </a:bodyPr>
            <a:lstStyle/>
            <a:p>
              <a:r>
                <a:rPr lang="he-IL" sz="2400" b="1" dirty="0" smtClean="0">
                  <a:cs typeface="+mj-cs"/>
                </a:rPr>
                <a:t>אני נוגח בקרני בכוונה</a:t>
              </a:r>
              <a:endParaRPr lang="he-IL" sz="2400" b="1" dirty="0">
                <a:cs typeface="+mj-cs"/>
              </a:endParaRPr>
            </a:p>
          </p:txBody>
        </p:sp>
      </p:grpSp>
    </p:spTree>
    <p:extLst>
      <p:ext uri="{BB962C8B-B14F-4D97-AF65-F5344CB8AC3E}">
        <p14:creationId xmlns:p14="http://schemas.microsoft.com/office/powerpoint/2010/main" val="368603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224</Words>
  <Application>Microsoft Office PowerPoint</Application>
  <PresentationFormat>מסך רחב</PresentationFormat>
  <Paragraphs>54</Paragraphs>
  <Slides>12</Slides>
  <Notes>0</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12</vt:i4>
      </vt:variant>
    </vt:vector>
  </HeadingPairs>
  <TitlesOfParts>
    <vt:vector size="21" baseType="lpstr">
      <vt:lpstr>1Dalila</vt:lpstr>
      <vt:lpstr>Arial</vt:lpstr>
      <vt:lpstr>Calibri</vt:lpstr>
      <vt:lpstr>Calibri Light</vt:lpstr>
      <vt:lpstr>FrankRuehl </vt:lpstr>
      <vt:lpstr>FrankRuehl BT</vt:lpstr>
      <vt:lpstr>Guttman Mantova</vt:lpstr>
      <vt:lpstr>Times New Roman</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רמב"ם הלכות גניבה פרק א הלכה ט   העבד שגנב פטור מן הכפל ובעליו פטורין שאין אדם חייב על נזקי עבדיו אף על פי שהן ממונו מפני שיש בהן דעת ואינו יכול לשמרן שאם יכעיסנו רבו וילך וידליק גדיש באלף דינר וכיוצא בזה משאר נזקין, נשתחרר העבד חייב לשלם את הכפל. </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משפחת צוקרמן</dc:creator>
  <cp:lastModifiedBy>משפחת צוקרמן</cp:lastModifiedBy>
  <cp:revision>23</cp:revision>
  <dcterms:created xsi:type="dcterms:W3CDTF">2017-11-21T15:33:43Z</dcterms:created>
  <dcterms:modified xsi:type="dcterms:W3CDTF">2017-11-21T18:54:39Z</dcterms:modified>
</cp:coreProperties>
</file>